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7" r:id="rId17"/>
    <p:sldId id="276" r:id="rId18"/>
    <p:sldId id="272" r:id="rId19"/>
    <p:sldId id="273" r:id="rId20"/>
    <p:sldId id="274"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432" autoAdjust="0"/>
  </p:normalViewPr>
  <p:slideViewPr>
    <p:cSldViewPr snapToGrid="0">
      <p:cViewPr varScale="1">
        <p:scale>
          <a:sx n="74" d="100"/>
          <a:sy n="74" d="100"/>
        </p:scale>
        <p:origin x="139" y="67"/>
      </p:cViewPr>
      <p:guideLst/>
    </p:cSldViewPr>
  </p:slideViewPr>
  <p:outlineViewPr>
    <p:cViewPr>
      <p:scale>
        <a:sx n="33" d="100"/>
        <a:sy n="33" d="100"/>
      </p:scale>
      <p:origin x="0" y="0"/>
    </p:cViewPr>
  </p:outlineViewPr>
  <p:notesTextViewPr>
    <p:cViewPr>
      <p:scale>
        <a:sx n="115" d="100"/>
        <a:sy n="115" d="100"/>
      </p:scale>
      <p:origin x="0" y="0"/>
    </p:cViewPr>
  </p:notesTextViewPr>
  <p:sorterViewPr>
    <p:cViewPr>
      <p:scale>
        <a:sx n="100" d="100"/>
        <a:sy n="100" d="100"/>
      </p:scale>
      <p:origin x="0" y="0"/>
    </p:cViewPr>
  </p:sorterViewPr>
  <p:notesViewPr>
    <p:cSldViewPr snapToGrid="0">
      <p:cViewPr>
        <p:scale>
          <a:sx n="125" d="100"/>
          <a:sy n="125" d="100"/>
        </p:scale>
        <p:origin x="1858" y="-19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BB203E-ED13-4D79-8A33-57FE37CB6CDF}" type="datetimeFigureOut">
              <a:rPr lang="en-US" smtClean="0"/>
              <a:t>10/30/2020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740B1D-ADD9-4287-8B59-022C6242F842}" type="slidenum">
              <a:rPr lang="en-US" smtClean="0"/>
              <a:t>‹#›</a:t>
            </a:fld>
            <a:endParaRPr lang="en-US"/>
          </a:p>
        </p:txBody>
      </p:sp>
    </p:spTree>
    <p:extLst>
      <p:ext uri="{BB962C8B-B14F-4D97-AF65-F5344CB8AC3E}">
        <p14:creationId xmlns:p14="http://schemas.microsoft.com/office/powerpoint/2010/main" val="766624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40B1D-ADD9-4287-8B59-022C6242F842}" type="slidenum">
              <a:rPr lang="en-US" smtClean="0"/>
              <a:t>1</a:t>
            </a:fld>
            <a:endParaRPr lang="en-US"/>
          </a:p>
        </p:txBody>
      </p:sp>
    </p:spTree>
    <p:extLst>
      <p:ext uri="{BB962C8B-B14F-4D97-AF65-F5344CB8AC3E}">
        <p14:creationId xmlns:p14="http://schemas.microsoft.com/office/powerpoint/2010/main" val="2211558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testing each game, there will multiple data points returned to the developer, such as:</a:t>
            </a:r>
          </a:p>
          <a:p>
            <a:r>
              <a:rPr lang="en-US" dirty="0"/>
              <a:t>	What quality loss was acceptable to 99%, 95%, 90%, 85%, and 80% of 	the statistical population</a:t>
            </a:r>
          </a:p>
          <a:p>
            <a:endParaRPr lang="en-US" dirty="0"/>
          </a:p>
          <a:p>
            <a:r>
              <a:rPr lang="en-US" dirty="0"/>
              <a:t>It is worth mentioning that the Clopper Pearson Method is based on binary decisions, so </a:t>
            </a:r>
            <a:r>
              <a:rPr lang="en-US" dirty="0" err="1"/>
              <a:t>Pollice</a:t>
            </a:r>
            <a:r>
              <a:rPr lang="en-US" dirty="0"/>
              <a:t> Verso fits into these calculations fairly easily. Due to </a:t>
            </a:r>
            <a:r>
              <a:rPr lang="en-US" dirty="0" err="1"/>
              <a:t>WinABatt</a:t>
            </a:r>
            <a:r>
              <a:rPr lang="en-US" dirty="0"/>
              <a:t> and QNA having multiple “levels” of quality to choose from, there is many more accurate data sets from these games, and there were approximated using the following standard, where QC is the previous players’ chosen output quality.</a:t>
            </a:r>
          </a:p>
        </p:txBody>
      </p:sp>
      <p:sp>
        <p:nvSpPr>
          <p:cNvPr id="4" name="Slide Number Placeholder 3"/>
          <p:cNvSpPr>
            <a:spLocks noGrp="1"/>
          </p:cNvSpPr>
          <p:nvPr>
            <p:ph type="sldNum" sz="quarter" idx="5"/>
          </p:nvPr>
        </p:nvSpPr>
        <p:spPr/>
        <p:txBody>
          <a:bodyPr/>
          <a:lstStyle/>
          <a:p>
            <a:fld id="{78740B1D-ADD9-4287-8B59-022C6242F842}" type="slidenum">
              <a:rPr lang="en-US" smtClean="0"/>
              <a:t>10</a:t>
            </a:fld>
            <a:endParaRPr lang="en-US"/>
          </a:p>
        </p:txBody>
      </p:sp>
    </p:spTree>
    <p:extLst>
      <p:ext uri="{BB962C8B-B14F-4D97-AF65-F5344CB8AC3E}">
        <p14:creationId xmlns:p14="http://schemas.microsoft.com/office/powerpoint/2010/main" val="2528485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cover the results of this paper, I wanted to talk about the versatility of </a:t>
            </a:r>
            <a:r>
              <a:rPr lang="en-US" dirty="0" err="1"/>
              <a:t>AxGames</a:t>
            </a:r>
            <a:r>
              <a:rPr lang="en-US" dirty="0"/>
              <a:t>. Although I have been showing and talking to you mostly about images, </a:t>
            </a:r>
            <a:r>
              <a:rPr lang="en-US" dirty="0" err="1"/>
              <a:t>AxGames</a:t>
            </a:r>
            <a:r>
              <a:rPr lang="en-US" dirty="0"/>
              <a:t> was actually tested using various approximations, and can be expanded to even more approximations where outputs are perceptible to the players.</a:t>
            </a:r>
          </a:p>
          <a:p>
            <a:r>
              <a:rPr lang="en-US" dirty="0"/>
              <a:t>	The embossing filter, which is a type of image processing, replaces 	each pixels with a highlight or a shadow.</a:t>
            </a:r>
          </a:p>
          <a:p>
            <a:r>
              <a:rPr lang="en-US" dirty="0"/>
              <a:t>	The jpeg application implements the jpeg image compression 	algorithm.</a:t>
            </a:r>
          </a:p>
          <a:p>
            <a:r>
              <a:rPr lang="en-US" dirty="0"/>
              <a:t>	The Sobel application, which we very well know, is the edge detection 	algorithm. </a:t>
            </a:r>
          </a:p>
          <a:p>
            <a:r>
              <a:rPr lang="en-US" dirty="0"/>
              <a:t>	The mean is a sliding-window spatial filter that replaces the center 	pixels with the average of the pixels around it.</a:t>
            </a:r>
          </a:p>
          <a:p>
            <a:r>
              <a:rPr lang="en-US" dirty="0"/>
              <a:t>	The audio encoder application compresses Wav files into MP3 files.</a:t>
            </a:r>
          </a:p>
          <a:p>
            <a:r>
              <a:rPr lang="en-US" dirty="0"/>
              <a:t>	The </a:t>
            </a:r>
            <a:r>
              <a:rPr lang="en-US" dirty="0" err="1"/>
              <a:t>ocr</a:t>
            </a:r>
            <a:r>
              <a:rPr lang="en-US" dirty="0"/>
              <a:t> and speech 2 text both recognize outside sources and convert 	to text – </a:t>
            </a:r>
            <a:r>
              <a:rPr lang="en-US" dirty="0" err="1"/>
              <a:t>ocr</a:t>
            </a:r>
            <a:r>
              <a:rPr lang="en-US" dirty="0"/>
              <a:t> uses images of text to characters, other uses audio files to 	convert to characters.</a:t>
            </a:r>
          </a:p>
          <a:p>
            <a:r>
              <a:rPr lang="en-US" dirty="0"/>
              <a:t>Image processing – loop perforation used.</a:t>
            </a:r>
          </a:p>
          <a:p>
            <a:r>
              <a:rPr lang="en-US" dirty="0"/>
              <a:t>Audio processing/pattern recognition – fine grained approximation that adds stochastic noise by voltage </a:t>
            </a:r>
            <a:r>
              <a:rPr lang="en-US" dirty="0" err="1"/>
              <a:t>overscaling</a:t>
            </a:r>
            <a:r>
              <a:rPr lang="en-US" dirty="0"/>
              <a:t>, bit width reduction, and DRAM refresh rate reduction.  </a:t>
            </a:r>
          </a:p>
        </p:txBody>
      </p:sp>
      <p:sp>
        <p:nvSpPr>
          <p:cNvPr id="4" name="Slide Number Placeholder 3"/>
          <p:cNvSpPr>
            <a:spLocks noGrp="1"/>
          </p:cNvSpPr>
          <p:nvPr>
            <p:ph type="sldNum" sz="quarter" idx="5"/>
          </p:nvPr>
        </p:nvSpPr>
        <p:spPr/>
        <p:txBody>
          <a:bodyPr/>
          <a:lstStyle/>
          <a:p>
            <a:fld id="{78740B1D-ADD9-4287-8B59-022C6242F842}" type="slidenum">
              <a:rPr lang="en-US" smtClean="0"/>
              <a:t>11</a:t>
            </a:fld>
            <a:endParaRPr lang="en-US"/>
          </a:p>
        </p:txBody>
      </p:sp>
    </p:spTree>
    <p:extLst>
      <p:ext uri="{BB962C8B-B14F-4D97-AF65-F5344CB8AC3E}">
        <p14:creationId xmlns:p14="http://schemas.microsoft.com/office/powerpoint/2010/main" val="1991234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of the three games, there were over 800 samples taken from many open  sources for each application. Before each approximation went live, each of these 800 samples were run through the approximation algorithms at different quality levels ranging from 50% to 100%. Since this was tested for multiple applications, there were 7 different copies of each game released, and 21 in total. To initialize each game, 10 phantom users responses were generated, but were not counted in the total statistical analysis.</a:t>
            </a:r>
          </a:p>
        </p:txBody>
      </p:sp>
      <p:sp>
        <p:nvSpPr>
          <p:cNvPr id="4" name="Slide Number Placeholder 3"/>
          <p:cNvSpPr>
            <a:spLocks noGrp="1"/>
          </p:cNvSpPr>
          <p:nvPr>
            <p:ph type="sldNum" sz="quarter" idx="5"/>
          </p:nvPr>
        </p:nvSpPr>
        <p:spPr/>
        <p:txBody>
          <a:bodyPr/>
          <a:lstStyle/>
          <a:p>
            <a:fld id="{78740B1D-ADD9-4287-8B59-022C6242F842}" type="slidenum">
              <a:rPr lang="en-US" smtClean="0"/>
              <a:t>12</a:t>
            </a:fld>
            <a:endParaRPr lang="en-US"/>
          </a:p>
        </p:txBody>
      </p:sp>
    </p:spTree>
    <p:extLst>
      <p:ext uri="{BB962C8B-B14F-4D97-AF65-F5344CB8AC3E}">
        <p14:creationId xmlns:p14="http://schemas.microsoft.com/office/powerpoint/2010/main" val="3064587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were the results from each application and each game. In the paper, there was a strong argument to use a 90% threshold for evaluations, as this is a level where a solid majority of the users were satisfied with the output and there were significant quality losses, which translates to benefits for our power consumption. </a:t>
            </a:r>
          </a:p>
        </p:txBody>
      </p:sp>
      <p:sp>
        <p:nvSpPr>
          <p:cNvPr id="4" name="Slide Number Placeholder 3"/>
          <p:cNvSpPr>
            <a:spLocks noGrp="1"/>
          </p:cNvSpPr>
          <p:nvPr>
            <p:ph type="sldNum" sz="quarter" idx="5"/>
          </p:nvPr>
        </p:nvSpPr>
        <p:spPr/>
        <p:txBody>
          <a:bodyPr/>
          <a:lstStyle/>
          <a:p>
            <a:fld id="{78740B1D-ADD9-4287-8B59-022C6242F842}" type="slidenum">
              <a:rPr lang="en-US" smtClean="0"/>
              <a:t>13</a:t>
            </a:fld>
            <a:endParaRPr lang="en-US"/>
          </a:p>
        </p:txBody>
      </p:sp>
    </p:spTree>
    <p:extLst>
      <p:ext uri="{BB962C8B-B14F-4D97-AF65-F5344CB8AC3E}">
        <p14:creationId xmlns:p14="http://schemas.microsoft.com/office/powerpoint/2010/main" val="928780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40B1D-ADD9-4287-8B59-022C6242F842}" type="slidenum">
              <a:rPr lang="en-US" smtClean="0"/>
              <a:t>14</a:t>
            </a:fld>
            <a:endParaRPr lang="en-US"/>
          </a:p>
        </p:txBody>
      </p:sp>
    </p:spTree>
    <p:extLst>
      <p:ext uri="{BB962C8B-B14F-4D97-AF65-F5344CB8AC3E}">
        <p14:creationId xmlns:p14="http://schemas.microsoft.com/office/powerpoint/2010/main" val="253010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issues that were acknowledged with the study is that some samples were easy to determine regardless of quality loss, like the picture below. The proposed solution to this would that the output of the image processing is fed to a machine learning algorithm that would perform scene detection or object recognition.</a:t>
            </a:r>
          </a:p>
        </p:txBody>
      </p:sp>
      <p:sp>
        <p:nvSpPr>
          <p:cNvPr id="4" name="Slide Number Placeholder 3"/>
          <p:cNvSpPr>
            <a:spLocks noGrp="1"/>
          </p:cNvSpPr>
          <p:nvPr>
            <p:ph type="sldNum" sz="quarter" idx="5"/>
          </p:nvPr>
        </p:nvSpPr>
        <p:spPr/>
        <p:txBody>
          <a:bodyPr/>
          <a:lstStyle/>
          <a:p>
            <a:fld id="{78740B1D-ADD9-4287-8B59-022C6242F842}" type="slidenum">
              <a:rPr lang="en-US" smtClean="0"/>
              <a:t>15</a:t>
            </a:fld>
            <a:endParaRPr lang="en-US"/>
          </a:p>
        </p:txBody>
      </p:sp>
    </p:spTree>
    <p:extLst>
      <p:ext uri="{BB962C8B-B14F-4D97-AF65-F5344CB8AC3E}">
        <p14:creationId xmlns:p14="http://schemas.microsoft.com/office/powerpoint/2010/main" val="3566663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40B1D-ADD9-4287-8B59-022C6242F842}" type="slidenum">
              <a:rPr lang="en-US" smtClean="0"/>
              <a:t>18</a:t>
            </a:fld>
            <a:endParaRPr lang="en-US"/>
          </a:p>
        </p:txBody>
      </p:sp>
    </p:spTree>
    <p:extLst>
      <p:ext uri="{BB962C8B-B14F-4D97-AF65-F5344CB8AC3E}">
        <p14:creationId xmlns:p14="http://schemas.microsoft.com/office/powerpoint/2010/main" val="369405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our papers so far have dealt with techniques of approximate computing.</a:t>
            </a:r>
          </a:p>
          <a:p>
            <a:r>
              <a:rPr lang="en-US" dirty="0"/>
              <a:t>	This paper Is different in that it talks about the scaled use of 	approximate computing to a general population</a:t>
            </a:r>
          </a:p>
          <a:p>
            <a:endParaRPr lang="en-US" dirty="0"/>
          </a:p>
          <a:p>
            <a:r>
              <a:rPr lang="en-US" dirty="0"/>
              <a:t>The assertion this paper makes is that there are a lack of studies and solutions that evaluate user satisfaction for approximate computing</a:t>
            </a:r>
          </a:p>
        </p:txBody>
      </p:sp>
      <p:sp>
        <p:nvSpPr>
          <p:cNvPr id="4" name="Slide Number Placeholder 3"/>
          <p:cNvSpPr>
            <a:spLocks noGrp="1"/>
          </p:cNvSpPr>
          <p:nvPr>
            <p:ph type="sldNum" sz="quarter" idx="5"/>
          </p:nvPr>
        </p:nvSpPr>
        <p:spPr/>
        <p:txBody>
          <a:bodyPr/>
          <a:lstStyle/>
          <a:p>
            <a:fld id="{78740B1D-ADD9-4287-8B59-022C6242F842}" type="slidenum">
              <a:rPr lang="en-US" smtClean="0"/>
              <a:t>2</a:t>
            </a:fld>
            <a:endParaRPr lang="en-US"/>
          </a:p>
        </p:txBody>
      </p:sp>
    </p:spTree>
    <p:extLst>
      <p:ext uri="{BB962C8B-B14F-4D97-AF65-F5344CB8AC3E}">
        <p14:creationId xmlns:p14="http://schemas.microsoft.com/office/powerpoint/2010/main" val="1355364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Their proposed solution is </a:t>
            </a:r>
            <a:r>
              <a:rPr lang="en-US" dirty="0" err="1"/>
              <a:t>AxGames</a:t>
            </a:r>
            <a:r>
              <a:rPr lang="en-US" dirty="0"/>
              <a:t>, a method that uses crowdsourcing games to identify how much approximation is appropriate for widespread usage.</a:t>
            </a:r>
          </a:p>
          <a:p>
            <a:endParaRPr lang="en-US" dirty="0"/>
          </a:p>
          <a:p>
            <a:endParaRPr lang="en-US" dirty="0"/>
          </a:p>
          <a:p>
            <a:r>
              <a:rPr lang="en-US" dirty="0"/>
              <a:t>To find a sample population to test for this study, the authors used Amazon Mechanical Turk, a branch of Amazon I actually didn’t know existed. The authors listed their test games on this site, which pays its’ workers to perform tasks for money.</a:t>
            </a:r>
          </a:p>
        </p:txBody>
      </p:sp>
      <p:sp>
        <p:nvSpPr>
          <p:cNvPr id="4" name="Slide Number Placeholder 3"/>
          <p:cNvSpPr>
            <a:spLocks noGrp="1"/>
          </p:cNvSpPr>
          <p:nvPr>
            <p:ph type="sldNum" sz="quarter" idx="5"/>
          </p:nvPr>
        </p:nvSpPr>
        <p:spPr/>
        <p:txBody>
          <a:bodyPr/>
          <a:lstStyle/>
          <a:p>
            <a:fld id="{78740B1D-ADD9-4287-8B59-022C6242F842}" type="slidenum">
              <a:rPr lang="en-US" smtClean="0"/>
              <a:t>3</a:t>
            </a:fld>
            <a:endParaRPr lang="en-US"/>
          </a:p>
        </p:txBody>
      </p:sp>
    </p:spTree>
    <p:extLst>
      <p:ext uri="{BB962C8B-B14F-4D97-AF65-F5344CB8AC3E}">
        <p14:creationId xmlns:p14="http://schemas.microsoft.com/office/powerpoint/2010/main" val="1984561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overall goal that the authors set out to accomplish for this paper was to refine the curve between the Gains from Approximate Computing and the Output Quality and instead determine the Gains from Approximate Computing while satisfying most users.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8740B1D-ADD9-4287-8B59-022C6242F842}" type="slidenum">
              <a:rPr lang="en-US" smtClean="0"/>
              <a:t>4</a:t>
            </a:fld>
            <a:endParaRPr lang="en-US"/>
          </a:p>
        </p:txBody>
      </p:sp>
    </p:spTree>
    <p:extLst>
      <p:ext uri="{BB962C8B-B14F-4D97-AF65-F5344CB8AC3E}">
        <p14:creationId xmlns:p14="http://schemas.microsoft.com/office/powerpoint/2010/main" val="1796943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AxGames</a:t>
            </a:r>
            <a:r>
              <a:rPr lang="en-US" dirty="0"/>
              <a:t> consists of 4 main parts:</a:t>
            </a:r>
          </a:p>
          <a:p>
            <a:r>
              <a:rPr lang="en-US" dirty="0"/>
              <a:t>	The approximate program, which is not supplied by </a:t>
            </a:r>
            <a:r>
              <a:rPr lang="en-US" dirty="0" err="1"/>
              <a:t>AxGames</a:t>
            </a:r>
            <a:endParaRPr lang="en-US" dirty="0"/>
          </a:p>
          <a:p>
            <a:r>
              <a:rPr lang="en-US" dirty="0"/>
              <a:t>	Three Test Games, which I will cover on the following slides</a:t>
            </a:r>
          </a:p>
          <a:p>
            <a:r>
              <a:rPr lang="en-US" dirty="0"/>
              <a:t>	The Data Collection Engine, which is the methodology the authors 		used to collect the data</a:t>
            </a:r>
          </a:p>
          <a:p>
            <a:r>
              <a:rPr lang="en-US" dirty="0"/>
              <a:t>	The Crowd Response Analyzer, which is how the data collected was 	analyzed and the results of the study performed.</a:t>
            </a:r>
          </a:p>
          <a:p>
            <a:endParaRPr lang="en-US" dirty="0"/>
          </a:p>
          <a:p>
            <a:r>
              <a:rPr lang="en-US" dirty="0"/>
              <a:t>An important thing to note about </a:t>
            </a:r>
            <a:r>
              <a:rPr lang="en-US" dirty="0" err="1"/>
              <a:t>AxGames</a:t>
            </a:r>
            <a:r>
              <a:rPr lang="en-US" dirty="0"/>
              <a:t> is that it does not supply an approximation technique, but provides the format in which developers can submit an approximation technique. The developers must also submit a variable quality loss on the input and a gauge on quality loss on the output.</a:t>
            </a:r>
          </a:p>
        </p:txBody>
      </p:sp>
      <p:sp>
        <p:nvSpPr>
          <p:cNvPr id="4" name="Slide Number Placeholder 3"/>
          <p:cNvSpPr>
            <a:spLocks noGrp="1"/>
          </p:cNvSpPr>
          <p:nvPr>
            <p:ph type="sldNum" sz="quarter" idx="5"/>
          </p:nvPr>
        </p:nvSpPr>
        <p:spPr/>
        <p:txBody>
          <a:bodyPr/>
          <a:lstStyle/>
          <a:p>
            <a:fld id="{78740B1D-ADD9-4287-8B59-022C6242F842}" type="slidenum">
              <a:rPr lang="en-US" smtClean="0"/>
              <a:t>5</a:t>
            </a:fld>
            <a:endParaRPr lang="en-US"/>
          </a:p>
        </p:txBody>
      </p:sp>
    </p:spTree>
    <p:extLst>
      <p:ext uri="{BB962C8B-B14F-4D97-AF65-F5344CB8AC3E}">
        <p14:creationId xmlns:p14="http://schemas.microsoft.com/office/powerpoint/2010/main" val="3751149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game, </a:t>
            </a:r>
            <a:r>
              <a:rPr lang="en-US" dirty="0" err="1"/>
              <a:t>Pollice</a:t>
            </a:r>
            <a:r>
              <a:rPr lang="en-US" dirty="0"/>
              <a:t> Verso, provides the users only with the perception of quality loss without any context or cost. It is simply a one dimensional, binary choice: is the output good enough, or unacceptable?</a:t>
            </a:r>
          </a:p>
          <a:p>
            <a:endParaRPr lang="en-US" dirty="0"/>
          </a:p>
          <a:p>
            <a:r>
              <a:rPr lang="en-US" dirty="0"/>
              <a:t>In this game, and all the games, the player is granted some amount of virtual currency to start the game, and will be rewarded based on how close they are to the previous players before them. </a:t>
            </a:r>
          </a:p>
          <a:p>
            <a:endParaRPr lang="en-US" dirty="0"/>
          </a:p>
          <a:p>
            <a:r>
              <a:rPr lang="en-US" dirty="0"/>
              <a:t>For this game specifically, the player would want to bet whether the other users think this approximated output is good enough. The more money wagered, the more money gained.</a:t>
            </a:r>
          </a:p>
        </p:txBody>
      </p:sp>
      <p:sp>
        <p:nvSpPr>
          <p:cNvPr id="4" name="Slide Number Placeholder 3"/>
          <p:cNvSpPr>
            <a:spLocks noGrp="1"/>
          </p:cNvSpPr>
          <p:nvPr>
            <p:ph type="sldNum" sz="quarter" idx="5"/>
          </p:nvPr>
        </p:nvSpPr>
        <p:spPr/>
        <p:txBody>
          <a:bodyPr/>
          <a:lstStyle/>
          <a:p>
            <a:fld id="{78740B1D-ADD9-4287-8B59-022C6242F842}" type="slidenum">
              <a:rPr lang="en-US" smtClean="0"/>
              <a:t>6</a:t>
            </a:fld>
            <a:endParaRPr lang="en-US"/>
          </a:p>
        </p:txBody>
      </p:sp>
    </p:spTree>
    <p:extLst>
      <p:ext uri="{BB962C8B-B14F-4D97-AF65-F5344CB8AC3E}">
        <p14:creationId xmlns:p14="http://schemas.microsoft.com/office/powerpoint/2010/main" val="3985661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game, </a:t>
            </a:r>
            <a:r>
              <a:rPr lang="en-US" dirty="0" err="1"/>
              <a:t>WinABatt</a:t>
            </a:r>
            <a:r>
              <a:rPr lang="en-US" dirty="0"/>
              <a:t> is similar to the first game, except it provides players with a cost-based analysis. In this game, the player is tasked with finding a tradeoff between quality and cost.</a:t>
            </a:r>
          </a:p>
          <a:p>
            <a:r>
              <a:rPr lang="en-US" dirty="0"/>
              <a:t>	IE: Higher quality image = Higher cost, Lower Quality = Lower Cost</a:t>
            </a:r>
          </a:p>
          <a:p>
            <a:endParaRPr lang="en-US" dirty="0"/>
          </a:p>
          <a:p>
            <a:r>
              <a:rPr lang="en-US" dirty="0"/>
              <a:t> The player is provided with a slider that can go in either direction, but must determine themselves whether other players would rank this photograph on the quality level. The closer the player is to the previous players’ responses, the more they win. The further they are, the more they lose. </a:t>
            </a:r>
          </a:p>
          <a:p>
            <a:endParaRPr lang="en-US" dirty="0"/>
          </a:p>
          <a:p>
            <a:r>
              <a:rPr lang="en-US" dirty="0"/>
              <a:t>Since this game has many more options than just “acceptable/ unacceptable,” the players’ responses are calculated using a moving average.</a:t>
            </a:r>
          </a:p>
        </p:txBody>
      </p:sp>
      <p:sp>
        <p:nvSpPr>
          <p:cNvPr id="4" name="Slide Number Placeholder 3"/>
          <p:cNvSpPr>
            <a:spLocks noGrp="1"/>
          </p:cNvSpPr>
          <p:nvPr>
            <p:ph type="sldNum" sz="quarter" idx="5"/>
          </p:nvPr>
        </p:nvSpPr>
        <p:spPr/>
        <p:txBody>
          <a:bodyPr/>
          <a:lstStyle/>
          <a:p>
            <a:fld id="{78740B1D-ADD9-4287-8B59-022C6242F842}" type="slidenum">
              <a:rPr lang="en-US" smtClean="0"/>
              <a:t>7</a:t>
            </a:fld>
            <a:endParaRPr lang="en-US"/>
          </a:p>
        </p:txBody>
      </p:sp>
    </p:spTree>
    <p:extLst>
      <p:ext uri="{BB962C8B-B14F-4D97-AF65-F5344CB8AC3E}">
        <p14:creationId xmlns:p14="http://schemas.microsoft.com/office/powerpoint/2010/main" val="2841537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game, QNA is very similar to </a:t>
            </a:r>
            <a:r>
              <a:rPr lang="en-US" dirty="0" err="1"/>
              <a:t>WinABatt</a:t>
            </a:r>
            <a:r>
              <a:rPr lang="en-US" dirty="0"/>
              <a:t>, but this time the game incorporates context. Similar to the previous game, this game features a slider and rewards players based on how close they are to the general consensus of their peers. </a:t>
            </a:r>
          </a:p>
          <a:p>
            <a:endParaRPr lang="en-US" dirty="0"/>
          </a:p>
          <a:p>
            <a:r>
              <a:rPr lang="en-US" dirty="0"/>
              <a:t>In this game however, you can only increase the slider to make the image clearer, and pay each time you need to increase to make the image clearer. As in </a:t>
            </a:r>
            <a:r>
              <a:rPr lang="en-US" dirty="0" err="1"/>
              <a:t>WinABatt</a:t>
            </a:r>
            <a:r>
              <a:rPr lang="en-US" dirty="0"/>
              <a:t>, the players’ responses are the incorporated using a moving average.</a:t>
            </a:r>
          </a:p>
          <a:p>
            <a:endParaRPr lang="en-US" dirty="0"/>
          </a:p>
          <a:p>
            <a:endParaRPr lang="en-US" dirty="0"/>
          </a:p>
        </p:txBody>
      </p:sp>
      <p:sp>
        <p:nvSpPr>
          <p:cNvPr id="4" name="Slide Number Placeholder 3"/>
          <p:cNvSpPr>
            <a:spLocks noGrp="1"/>
          </p:cNvSpPr>
          <p:nvPr>
            <p:ph type="sldNum" sz="quarter" idx="5"/>
          </p:nvPr>
        </p:nvSpPr>
        <p:spPr/>
        <p:txBody>
          <a:bodyPr/>
          <a:lstStyle/>
          <a:p>
            <a:fld id="{78740B1D-ADD9-4287-8B59-022C6242F842}" type="slidenum">
              <a:rPr lang="en-US" smtClean="0"/>
              <a:t>8</a:t>
            </a:fld>
            <a:endParaRPr lang="en-US"/>
          </a:p>
        </p:txBody>
      </p:sp>
    </p:spTree>
    <p:extLst>
      <p:ext uri="{BB962C8B-B14F-4D97-AF65-F5344CB8AC3E}">
        <p14:creationId xmlns:p14="http://schemas.microsoft.com/office/powerpoint/2010/main" val="2990711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way that the data was collected for the results of this paper was one that was heavily statistical analysis based, and I don’t really want to bore you with all the details concerning it. What you do need to know however, is that due to a large sample population of crowdsourcing, it is nearly impossible to create an answer that is entirely accurate – people are always going to disagree. </a:t>
            </a:r>
          </a:p>
          <a:p>
            <a:endParaRPr lang="en-US" dirty="0"/>
          </a:p>
          <a:p>
            <a:r>
              <a:rPr lang="en-US" dirty="0"/>
              <a:t>What we can do however, is create a confidence interval. An example of this would be “we can say with certainty that an estimated 85% of the population would find X amount of quality loss satisfactory.” </a:t>
            </a:r>
          </a:p>
          <a:p>
            <a:endParaRPr lang="en-US" dirty="0"/>
          </a:p>
          <a:p>
            <a:r>
              <a:rPr lang="en-US" dirty="0"/>
              <a:t>To calculate this confidence interval, the authors used the Clopper-Pearson exact method. This method is very conservative in its calculation, which is better for measuring approximations as it uses the lower boundary of error. In addition, this method is proven to have a higher accuracy for a large sample, like crowdsourcing.</a:t>
            </a:r>
          </a:p>
        </p:txBody>
      </p:sp>
      <p:sp>
        <p:nvSpPr>
          <p:cNvPr id="4" name="Slide Number Placeholder 3"/>
          <p:cNvSpPr>
            <a:spLocks noGrp="1"/>
          </p:cNvSpPr>
          <p:nvPr>
            <p:ph type="sldNum" sz="quarter" idx="5"/>
          </p:nvPr>
        </p:nvSpPr>
        <p:spPr/>
        <p:txBody>
          <a:bodyPr/>
          <a:lstStyle/>
          <a:p>
            <a:fld id="{78740B1D-ADD9-4287-8B59-022C6242F842}" type="slidenum">
              <a:rPr lang="en-US" smtClean="0"/>
              <a:t>9</a:t>
            </a:fld>
            <a:endParaRPr lang="en-US"/>
          </a:p>
        </p:txBody>
      </p:sp>
    </p:spTree>
    <p:extLst>
      <p:ext uri="{BB962C8B-B14F-4D97-AF65-F5344CB8AC3E}">
        <p14:creationId xmlns:p14="http://schemas.microsoft.com/office/powerpoint/2010/main" val="15367722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10/30/2020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10/30/2020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ECA18-7361-4F9B-BE8A-3C1D54B57D34}"/>
              </a:ext>
            </a:extLst>
          </p:cNvPr>
          <p:cNvSpPr>
            <a:spLocks noGrp="1"/>
          </p:cNvSpPr>
          <p:nvPr>
            <p:ph type="ctrTitle"/>
          </p:nvPr>
        </p:nvSpPr>
        <p:spPr>
          <a:xfrm>
            <a:off x="1876424" y="1122363"/>
            <a:ext cx="10150113" cy="2387600"/>
          </a:xfrm>
        </p:spPr>
        <p:txBody>
          <a:bodyPr>
            <a:normAutofit fontScale="90000"/>
          </a:bodyPr>
          <a:lstStyle/>
          <a:p>
            <a:r>
              <a:rPr lang="en-US" dirty="0"/>
              <a:t>AXGAMES: Towards Crowdsourcing Quality Target Determination in Approximate Computing</a:t>
            </a:r>
          </a:p>
        </p:txBody>
      </p:sp>
      <p:sp>
        <p:nvSpPr>
          <p:cNvPr id="4" name="Subtitle 2">
            <a:extLst>
              <a:ext uri="{FF2B5EF4-FFF2-40B4-BE49-F238E27FC236}">
                <a16:creationId xmlns:a16="http://schemas.microsoft.com/office/drawing/2014/main" id="{0E93FD1B-DB05-4E81-8945-3D84627DE38D}"/>
              </a:ext>
            </a:extLst>
          </p:cNvPr>
          <p:cNvSpPr>
            <a:spLocks noGrp="1"/>
          </p:cNvSpPr>
          <p:nvPr>
            <p:ph type="subTitle" idx="1"/>
          </p:nvPr>
        </p:nvSpPr>
        <p:spPr>
          <a:xfrm>
            <a:off x="1876425" y="3602038"/>
            <a:ext cx="8791575" cy="2041116"/>
          </a:xfrm>
        </p:spPr>
        <p:txBody>
          <a:bodyPr>
            <a:normAutofit fontScale="92500" lnSpcReduction="20000"/>
          </a:bodyPr>
          <a:lstStyle/>
          <a:p>
            <a:r>
              <a:rPr lang="en-US" dirty="0"/>
              <a:t>Paper By: </a:t>
            </a:r>
            <a:r>
              <a:rPr lang="en-US" dirty="0" err="1"/>
              <a:t>Jongse</a:t>
            </a:r>
            <a:r>
              <a:rPr lang="en-US" dirty="0"/>
              <a:t> Park, Emmanuel Amaro, </a:t>
            </a:r>
            <a:r>
              <a:rPr lang="en-US" dirty="0" err="1"/>
              <a:t>Divya</a:t>
            </a:r>
            <a:r>
              <a:rPr lang="en-US" dirty="0"/>
              <a:t> Mahajan, Bradley Thwaites, </a:t>
            </a:r>
            <a:r>
              <a:rPr lang="en-US" dirty="0" err="1"/>
              <a:t>Hadi</a:t>
            </a:r>
            <a:r>
              <a:rPr lang="en-US" dirty="0"/>
              <a:t> </a:t>
            </a:r>
            <a:r>
              <a:rPr lang="en-US" dirty="0" err="1"/>
              <a:t>Esmaeilzadeh</a:t>
            </a:r>
            <a:endParaRPr lang="en-US" dirty="0"/>
          </a:p>
          <a:p>
            <a:endParaRPr lang="en-US" dirty="0"/>
          </a:p>
          <a:p>
            <a:endParaRPr lang="en-US" dirty="0"/>
          </a:p>
          <a:p>
            <a:r>
              <a:rPr lang="en-US" dirty="0"/>
              <a:t>Presentation BY: Bryce Herrera</a:t>
            </a:r>
          </a:p>
        </p:txBody>
      </p:sp>
    </p:spTree>
    <p:extLst>
      <p:ext uri="{BB962C8B-B14F-4D97-AF65-F5344CB8AC3E}">
        <p14:creationId xmlns:p14="http://schemas.microsoft.com/office/powerpoint/2010/main" val="992185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E301A-7D75-4FD5-844F-D884D93EFB65}"/>
              </a:ext>
            </a:extLst>
          </p:cNvPr>
          <p:cNvSpPr>
            <a:spLocks noGrp="1"/>
          </p:cNvSpPr>
          <p:nvPr>
            <p:ph type="title"/>
          </p:nvPr>
        </p:nvSpPr>
        <p:spPr/>
        <p:txBody>
          <a:bodyPr/>
          <a:lstStyle/>
          <a:p>
            <a:r>
              <a:rPr lang="en-US" dirty="0"/>
              <a:t>Data Collection and statistical analysis </a:t>
            </a:r>
            <a:r>
              <a:rPr lang="en-US" sz="1400" dirty="0"/>
              <a:t>(cont.)</a:t>
            </a:r>
            <a:endParaRPr lang="en-US" dirty="0"/>
          </a:p>
        </p:txBody>
      </p:sp>
      <p:sp>
        <p:nvSpPr>
          <p:cNvPr id="3" name="Content Placeholder 2">
            <a:extLst>
              <a:ext uri="{FF2B5EF4-FFF2-40B4-BE49-F238E27FC236}">
                <a16:creationId xmlns:a16="http://schemas.microsoft.com/office/drawing/2014/main" id="{BAE0AE4B-284C-4F45-9F23-021E58D3BD45}"/>
              </a:ext>
            </a:extLst>
          </p:cNvPr>
          <p:cNvSpPr>
            <a:spLocks noGrp="1"/>
          </p:cNvSpPr>
          <p:nvPr>
            <p:ph idx="1"/>
          </p:nvPr>
        </p:nvSpPr>
        <p:spPr/>
        <p:txBody>
          <a:bodyPr>
            <a:normAutofit lnSpcReduction="10000"/>
          </a:bodyPr>
          <a:lstStyle/>
          <a:p>
            <a:r>
              <a:rPr lang="en-US" dirty="0" err="1"/>
              <a:t>AxGames</a:t>
            </a:r>
            <a:r>
              <a:rPr lang="en-US" dirty="0"/>
              <a:t> will determine the fraction of the statistical population that deems each level of quality acceptable, so that the developer can choose a level of quality to satisfy most users.</a:t>
            </a:r>
          </a:p>
          <a:p>
            <a:r>
              <a:rPr lang="en-US" dirty="0"/>
              <a:t>Due to the Clopper-Pearson method is based on binary decisions, </a:t>
            </a:r>
            <a:r>
              <a:rPr lang="en-US" dirty="0" err="1"/>
              <a:t>Pollice</a:t>
            </a:r>
            <a:r>
              <a:rPr lang="en-US" dirty="0"/>
              <a:t> Verso fits easily into this format. Due to </a:t>
            </a:r>
            <a:r>
              <a:rPr lang="en-US" dirty="0" err="1"/>
              <a:t>WinABatt</a:t>
            </a:r>
            <a:r>
              <a:rPr lang="en-US" dirty="0"/>
              <a:t> and QNA having multiple “levels” of quality to choose from, there are converted into binary decision format using the equation below. In addition, both of these games were able to provide more results as for an approximate output.</a:t>
            </a:r>
          </a:p>
        </p:txBody>
      </p:sp>
      <p:pic>
        <p:nvPicPr>
          <p:cNvPr id="4" name="Picture 3">
            <a:extLst>
              <a:ext uri="{FF2B5EF4-FFF2-40B4-BE49-F238E27FC236}">
                <a16:creationId xmlns:a16="http://schemas.microsoft.com/office/drawing/2014/main" id="{0C6FEC3F-4455-4F2E-9689-F2BC1565438A}"/>
              </a:ext>
            </a:extLst>
          </p:cNvPr>
          <p:cNvPicPr>
            <a:picLocks noChangeAspect="1"/>
          </p:cNvPicPr>
          <p:nvPr/>
        </p:nvPicPr>
        <p:blipFill>
          <a:blip r:embed="rId3"/>
          <a:stretch>
            <a:fillRect/>
          </a:stretch>
        </p:blipFill>
        <p:spPr>
          <a:xfrm>
            <a:off x="1875897" y="5671225"/>
            <a:ext cx="8437027" cy="860086"/>
          </a:xfrm>
          <a:prstGeom prst="rect">
            <a:avLst/>
          </a:prstGeom>
        </p:spPr>
      </p:pic>
    </p:spTree>
    <p:extLst>
      <p:ext uri="{BB962C8B-B14F-4D97-AF65-F5344CB8AC3E}">
        <p14:creationId xmlns:p14="http://schemas.microsoft.com/office/powerpoint/2010/main" val="3693338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F2EA1-007B-4DEC-953A-888C5CEECE05}"/>
              </a:ext>
            </a:extLst>
          </p:cNvPr>
          <p:cNvSpPr>
            <a:spLocks noGrp="1"/>
          </p:cNvSpPr>
          <p:nvPr>
            <p:ph type="title"/>
          </p:nvPr>
        </p:nvSpPr>
        <p:spPr>
          <a:xfrm>
            <a:off x="1141413" y="618518"/>
            <a:ext cx="9905998" cy="1478570"/>
          </a:xfrm>
        </p:spPr>
        <p:txBody>
          <a:bodyPr>
            <a:normAutofit/>
          </a:bodyPr>
          <a:lstStyle/>
          <a:p>
            <a:pPr algn="ctr"/>
            <a:r>
              <a:rPr lang="en-US" dirty="0"/>
              <a:t>Versatility and evaluation</a:t>
            </a:r>
          </a:p>
        </p:txBody>
      </p:sp>
      <p:pic>
        <p:nvPicPr>
          <p:cNvPr id="4" name="Picture 3">
            <a:extLst>
              <a:ext uri="{FF2B5EF4-FFF2-40B4-BE49-F238E27FC236}">
                <a16:creationId xmlns:a16="http://schemas.microsoft.com/office/drawing/2014/main" id="{E8110E7B-0BE3-40A9-A5CA-877E504D2F74}"/>
              </a:ext>
            </a:extLst>
          </p:cNvPr>
          <p:cNvPicPr>
            <a:picLocks noChangeAspect="1"/>
          </p:cNvPicPr>
          <p:nvPr/>
        </p:nvPicPr>
        <p:blipFill rotWithShape="1">
          <a:blip r:embed="rId4"/>
          <a:srcRect l="-93" t="-520" r="-193" b="-43"/>
          <a:stretch/>
        </p:blipFill>
        <p:spPr>
          <a:xfrm>
            <a:off x="644236" y="2475114"/>
            <a:ext cx="6878341" cy="261245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3" name="Content Placeholder 2">
            <a:extLst>
              <a:ext uri="{FF2B5EF4-FFF2-40B4-BE49-F238E27FC236}">
                <a16:creationId xmlns:a16="http://schemas.microsoft.com/office/drawing/2014/main" id="{B369F40D-0DC2-4BA4-A459-0DAAB7C80EA5}"/>
              </a:ext>
            </a:extLst>
          </p:cNvPr>
          <p:cNvSpPr>
            <a:spLocks noGrp="1"/>
          </p:cNvSpPr>
          <p:nvPr>
            <p:ph idx="1"/>
          </p:nvPr>
        </p:nvSpPr>
        <p:spPr>
          <a:xfrm>
            <a:off x="7522577" y="2475114"/>
            <a:ext cx="4844521" cy="3541714"/>
          </a:xfrm>
        </p:spPr>
        <p:txBody>
          <a:bodyPr anchor="ctr">
            <a:normAutofit/>
          </a:bodyPr>
          <a:lstStyle/>
          <a:p>
            <a:pPr marL="0" indent="0">
              <a:buNone/>
            </a:pPr>
            <a:r>
              <a:rPr lang="en-US" dirty="0" err="1"/>
              <a:t>AxGames</a:t>
            </a:r>
            <a:r>
              <a:rPr lang="en-US" dirty="0"/>
              <a:t> has been applied with these subjects, and could be possibly used with many more. </a:t>
            </a:r>
          </a:p>
          <a:p>
            <a:pPr marL="0" indent="0">
              <a:buNone/>
            </a:pPr>
            <a:endParaRPr lang="en-US" dirty="0"/>
          </a:p>
          <a:p>
            <a:pPr lvl="1"/>
            <a:endParaRPr lang="en-US" dirty="0"/>
          </a:p>
        </p:txBody>
      </p:sp>
    </p:spTree>
    <p:extLst>
      <p:ext uri="{BB962C8B-B14F-4D97-AF65-F5344CB8AC3E}">
        <p14:creationId xmlns:p14="http://schemas.microsoft.com/office/powerpoint/2010/main" val="3306711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5F52C-44C4-4A9C-BCAD-482541393F11}"/>
              </a:ext>
            </a:extLst>
          </p:cNvPr>
          <p:cNvSpPr>
            <a:spLocks noGrp="1"/>
          </p:cNvSpPr>
          <p:nvPr>
            <p:ph type="title"/>
          </p:nvPr>
        </p:nvSpPr>
        <p:spPr/>
        <p:txBody>
          <a:bodyPr/>
          <a:lstStyle/>
          <a:p>
            <a:r>
              <a:rPr lang="en-US" dirty="0"/>
              <a:t>Datasets and Game deployment</a:t>
            </a:r>
          </a:p>
        </p:txBody>
      </p:sp>
      <p:sp>
        <p:nvSpPr>
          <p:cNvPr id="3" name="Content Placeholder 2">
            <a:extLst>
              <a:ext uri="{FF2B5EF4-FFF2-40B4-BE49-F238E27FC236}">
                <a16:creationId xmlns:a16="http://schemas.microsoft.com/office/drawing/2014/main" id="{5DD8C4DD-F5B4-4DCB-B5D7-9AECD2D76C9F}"/>
              </a:ext>
            </a:extLst>
          </p:cNvPr>
          <p:cNvSpPr>
            <a:spLocks noGrp="1"/>
          </p:cNvSpPr>
          <p:nvPr>
            <p:ph idx="1"/>
          </p:nvPr>
        </p:nvSpPr>
        <p:spPr/>
        <p:txBody>
          <a:bodyPr/>
          <a:lstStyle/>
          <a:p>
            <a:r>
              <a:rPr lang="en-US" dirty="0"/>
              <a:t>For each of the three games, input data sets were generated from over 800 samples from various open-sources. Approximated output data sets were generated by running the approximation application with different quality levels from 50% to 100% (50% - 0% loss).</a:t>
            </a:r>
          </a:p>
          <a:p>
            <a:r>
              <a:rPr lang="en-US" dirty="0"/>
              <a:t>In total, there was 21 games deployed – 3 for each of the 7 applications. To initialize each game, random responses for 10 “users” were generated. These were not used in the end statistical analysis.</a:t>
            </a:r>
          </a:p>
        </p:txBody>
      </p:sp>
    </p:spTree>
    <p:extLst>
      <p:ext uri="{BB962C8B-B14F-4D97-AF65-F5344CB8AC3E}">
        <p14:creationId xmlns:p14="http://schemas.microsoft.com/office/powerpoint/2010/main" val="4218266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D68713-888F-457B-BA44-89FAFD5673DF}"/>
              </a:ext>
            </a:extLst>
          </p:cNvPr>
          <p:cNvSpPr>
            <a:spLocks noGrp="1"/>
          </p:cNvSpPr>
          <p:nvPr>
            <p:ph type="body" sz="half" idx="2"/>
          </p:nvPr>
        </p:nvSpPr>
        <p:spPr>
          <a:xfrm>
            <a:off x="1141364" y="4657654"/>
            <a:ext cx="9904505" cy="1577775"/>
          </a:xfrm>
        </p:spPr>
        <p:txBody>
          <a:bodyPr>
            <a:normAutofit/>
          </a:bodyPr>
          <a:lstStyle/>
          <a:p>
            <a:r>
              <a:rPr lang="en-US" dirty="0"/>
              <a:t>Projected acceptable level of quality for each approximated application. Using these values, we are able to determine the acceptable amount of loss to satisfy a large proportion of users; a strong argument is presented to use a 90% threshold as many applications can suffer some significant quality losses while satisfying 90% of users.</a:t>
            </a:r>
          </a:p>
        </p:txBody>
      </p:sp>
      <p:pic>
        <p:nvPicPr>
          <p:cNvPr id="4" name="Picture 3">
            <a:extLst>
              <a:ext uri="{FF2B5EF4-FFF2-40B4-BE49-F238E27FC236}">
                <a16:creationId xmlns:a16="http://schemas.microsoft.com/office/drawing/2014/main" id="{3E255139-6104-4A01-81DE-FD56FA00322D}"/>
              </a:ext>
            </a:extLst>
          </p:cNvPr>
          <p:cNvPicPr>
            <a:picLocks noChangeAspect="1"/>
          </p:cNvPicPr>
          <p:nvPr/>
        </p:nvPicPr>
        <p:blipFill>
          <a:blip r:embed="rId3"/>
          <a:stretch>
            <a:fillRect/>
          </a:stretch>
        </p:blipFill>
        <p:spPr>
          <a:xfrm>
            <a:off x="673927" y="1059701"/>
            <a:ext cx="10844146" cy="3236911"/>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3976653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4204-A98E-44DD-B44E-A258C2CDC71B}"/>
              </a:ext>
            </a:extLst>
          </p:cNvPr>
          <p:cNvSpPr>
            <a:spLocks noGrp="1"/>
          </p:cNvSpPr>
          <p:nvPr>
            <p:ph type="title"/>
          </p:nvPr>
        </p:nvSpPr>
        <p:spPr/>
        <p:txBody>
          <a:bodyPr/>
          <a:lstStyle/>
          <a:p>
            <a:r>
              <a:rPr lang="en-US" dirty="0"/>
              <a:t>Resulting Points</a:t>
            </a:r>
          </a:p>
        </p:txBody>
      </p:sp>
      <p:sp>
        <p:nvSpPr>
          <p:cNvPr id="3" name="Content Placeholder 2">
            <a:extLst>
              <a:ext uri="{FF2B5EF4-FFF2-40B4-BE49-F238E27FC236}">
                <a16:creationId xmlns:a16="http://schemas.microsoft.com/office/drawing/2014/main" id="{9DC48F80-1291-41BD-B70A-EC9CB0F0625C}"/>
              </a:ext>
            </a:extLst>
          </p:cNvPr>
          <p:cNvSpPr>
            <a:spLocks noGrp="1"/>
          </p:cNvSpPr>
          <p:nvPr>
            <p:ph idx="1"/>
          </p:nvPr>
        </p:nvSpPr>
        <p:spPr>
          <a:xfrm>
            <a:off x="1141412" y="2249486"/>
            <a:ext cx="9905999" cy="3989995"/>
          </a:xfrm>
        </p:spPr>
        <p:txBody>
          <a:bodyPr>
            <a:normAutofit/>
          </a:bodyPr>
          <a:lstStyle/>
          <a:p>
            <a:r>
              <a:rPr lang="en-US" dirty="0"/>
              <a:t>Main points of the results feature:</a:t>
            </a:r>
          </a:p>
          <a:p>
            <a:pPr lvl="1"/>
            <a:r>
              <a:rPr lang="en-US" dirty="0"/>
              <a:t>User satisfaction varies significantly across applications</a:t>
            </a:r>
          </a:p>
          <a:p>
            <a:pPr lvl="2"/>
            <a:r>
              <a:rPr lang="en-US" dirty="0"/>
              <a:t>Audio-Encoding has a high tolerance to be approximated, with 90% of users satisfied at a quality loss of 25%-26%, while a blurring filter had 90% of users satisfied at a quality loss of 3%-4%.</a:t>
            </a:r>
          </a:p>
          <a:p>
            <a:pPr lvl="1"/>
            <a:r>
              <a:rPr lang="en-US" dirty="0"/>
              <a:t>Users are more tolerant to lower quality approximations when there is cost and context.</a:t>
            </a:r>
          </a:p>
          <a:p>
            <a:pPr lvl="2"/>
            <a:r>
              <a:rPr lang="en-US" dirty="0"/>
              <a:t>Across all applications, </a:t>
            </a:r>
            <a:r>
              <a:rPr lang="en-US" dirty="0" err="1"/>
              <a:t>WinABatt</a:t>
            </a:r>
            <a:r>
              <a:rPr lang="en-US" dirty="0"/>
              <a:t> (output quality and cost as a factor) users were more tolerant to approximations than </a:t>
            </a:r>
            <a:r>
              <a:rPr lang="en-US" dirty="0" err="1"/>
              <a:t>Pollice</a:t>
            </a:r>
            <a:r>
              <a:rPr lang="en-US" dirty="0"/>
              <a:t> Verso users (only output quality as a factor).</a:t>
            </a:r>
          </a:p>
          <a:p>
            <a:pPr lvl="2"/>
            <a:r>
              <a:rPr lang="en-US" dirty="0"/>
              <a:t>Across all applications, QNA (output quality, cost, and context as factors) users were the most tolerant than other game users.</a:t>
            </a:r>
          </a:p>
        </p:txBody>
      </p:sp>
      <p:pic>
        <p:nvPicPr>
          <p:cNvPr id="4" name="Picture 3">
            <a:extLst>
              <a:ext uri="{FF2B5EF4-FFF2-40B4-BE49-F238E27FC236}">
                <a16:creationId xmlns:a16="http://schemas.microsoft.com/office/drawing/2014/main" id="{DE0FB2E7-2D8B-46A4-A2EF-BAE4DDA6D61C}"/>
              </a:ext>
            </a:extLst>
          </p:cNvPr>
          <p:cNvPicPr>
            <a:picLocks noChangeAspect="1"/>
          </p:cNvPicPr>
          <p:nvPr/>
        </p:nvPicPr>
        <p:blipFill>
          <a:blip r:embed="rId3"/>
          <a:stretch>
            <a:fillRect/>
          </a:stretch>
        </p:blipFill>
        <p:spPr>
          <a:xfrm>
            <a:off x="5634709" y="618518"/>
            <a:ext cx="6403221" cy="1911322"/>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3821005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45F40-C650-4567-BA47-4DAD463ABA85}"/>
              </a:ext>
            </a:extLst>
          </p:cNvPr>
          <p:cNvSpPr>
            <a:spLocks noGrp="1"/>
          </p:cNvSpPr>
          <p:nvPr>
            <p:ph type="title"/>
          </p:nvPr>
        </p:nvSpPr>
        <p:spPr>
          <a:xfrm>
            <a:off x="1197840" y="-719839"/>
            <a:ext cx="2877336" cy="5507328"/>
          </a:xfrm>
        </p:spPr>
        <p:txBody>
          <a:bodyPr>
            <a:normAutofit/>
          </a:bodyPr>
          <a:lstStyle/>
          <a:p>
            <a:r>
              <a:rPr lang="en-US" dirty="0"/>
              <a:t>Variations</a:t>
            </a:r>
          </a:p>
        </p:txBody>
      </p:sp>
      <p:sp>
        <p:nvSpPr>
          <p:cNvPr id="8" name="Content Placeholder 7">
            <a:extLst>
              <a:ext uri="{FF2B5EF4-FFF2-40B4-BE49-F238E27FC236}">
                <a16:creationId xmlns:a16="http://schemas.microsoft.com/office/drawing/2014/main" id="{F9ACBFB0-A934-4C23-AF1F-20F46591EF1A}"/>
              </a:ext>
            </a:extLst>
          </p:cNvPr>
          <p:cNvSpPr>
            <a:spLocks noGrp="1"/>
          </p:cNvSpPr>
          <p:nvPr>
            <p:ph idx="1"/>
          </p:nvPr>
        </p:nvSpPr>
        <p:spPr>
          <a:xfrm>
            <a:off x="4540742" y="822393"/>
            <a:ext cx="7034485" cy="2790350"/>
          </a:xfrm>
        </p:spPr>
        <p:txBody>
          <a:bodyPr>
            <a:normAutofit/>
          </a:bodyPr>
          <a:lstStyle/>
          <a:p>
            <a:r>
              <a:rPr lang="en-US" dirty="0"/>
              <a:t>This process was not without fault, as certain samples were discernable regardless of the quality loss. An example of this is provided below.</a:t>
            </a:r>
          </a:p>
          <a:p>
            <a:pPr lvl="1"/>
            <a:r>
              <a:rPr lang="en-US" dirty="0"/>
              <a:t>In this case, with a 30% quality loss, many people would still be able to recognize “Horse racing,” no matter the approximation of the Sobel filter.</a:t>
            </a:r>
          </a:p>
        </p:txBody>
      </p:sp>
      <p:pic>
        <p:nvPicPr>
          <p:cNvPr id="5" name="Picture 4">
            <a:extLst>
              <a:ext uri="{FF2B5EF4-FFF2-40B4-BE49-F238E27FC236}">
                <a16:creationId xmlns:a16="http://schemas.microsoft.com/office/drawing/2014/main" id="{829EA7D5-796D-4D1D-BF53-2A765C4B7AC6}"/>
              </a:ext>
            </a:extLst>
          </p:cNvPr>
          <p:cNvPicPr>
            <a:picLocks noChangeAspect="1"/>
          </p:cNvPicPr>
          <p:nvPr/>
        </p:nvPicPr>
        <p:blipFill>
          <a:blip r:embed="rId4"/>
          <a:stretch>
            <a:fillRect/>
          </a:stretch>
        </p:blipFill>
        <p:spPr>
          <a:xfrm>
            <a:off x="1197840" y="3986074"/>
            <a:ext cx="10377387" cy="2049533"/>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2359628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28F5D-BD3E-4A0F-89CC-F8280326B549}"/>
              </a:ext>
            </a:extLst>
          </p:cNvPr>
          <p:cNvSpPr>
            <a:spLocks noGrp="1"/>
          </p:cNvSpPr>
          <p:nvPr>
            <p:ph type="title"/>
          </p:nvPr>
        </p:nvSpPr>
        <p:spPr/>
        <p:txBody>
          <a:bodyPr/>
          <a:lstStyle/>
          <a:p>
            <a:r>
              <a:rPr lang="en-US" dirty="0"/>
              <a:t>What does this mean for Approximate Computing? </a:t>
            </a:r>
            <a:r>
              <a:rPr lang="en-US" sz="1800" dirty="0"/>
              <a:t>(My final thoughts)</a:t>
            </a:r>
            <a:endParaRPr lang="en-US" dirty="0"/>
          </a:p>
        </p:txBody>
      </p:sp>
      <p:sp>
        <p:nvSpPr>
          <p:cNvPr id="3" name="Content Placeholder 2">
            <a:extLst>
              <a:ext uri="{FF2B5EF4-FFF2-40B4-BE49-F238E27FC236}">
                <a16:creationId xmlns:a16="http://schemas.microsoft.com/office/drawing/2014/main" id="{B2A0F63C-AB50-4060-9A6A-192C82714293}"/>
              </a:ext>
            </a:extLst>
          </p:cNvPr>
          <p:cNvSpPr>
            <a:spLocks noGrp="1"/>
          </p:cNvSpPr>
          <p:nvPr>
            <p:ph idx="1"/>
          </p:nvPr>
        </p:nvSpPr>
        <p:spPr/>
        <p:txBody>
          <a:bodyPr>
            <a:normAutofit fontScale="92500"/>
          </a:bodyPr>
          <a:lstStyle/>
          <a:p>
            <a:r>
              <a:rPr lang="en-US" dirty="0"/>
              <a:t>In the future, Approximate Computing will more than likely be implemented in many different applications to minimize power consumption and improve processing speeds</a:t>
            </a:r>
          </a:p>
          <a:p>
            <a:r>
              <a:rPr lang="en-US" dirty="0"/>
              <a:t>Before any Approximations used in products make it into large scale manufacturing, we will need to be sure that the consumer will be satisfied with the approximations that can be implemented.</a:t>
            </a:r>
          </a:p>
          <a:p>
            <a:r>
              <a:rPr lang="en-US" dirty="0" err="1"/>
              <a:t>AxGames</a:t>
            </a:r>
            <a:r>
              <a:rPr lang="en-US" dirty="0"/>
              <a:t> is a step towards determining application specific approximations that can be tested on a wider audience to find out what level consumers will be satisfied with.</a:t>
            </a:r>
          </a:p>
        </p:txBody>
      </p:sp>
    </p:spTree>
    <p:extLst>
      <p:ext uri="{BB962C8B-B14F-4D97-AF65-F5344CB8AC3E}">
        <p14:creationId xmlns:p14="http://schemas.microsoft.com/office/powerpoint/2010/main" val="3786787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CEBD2-8386-49B0-95C9-3D5A945F6896}"/>
              </a:ext>
            </a:extLst>
          </p:cNvPr>
          <p:cNvSpPr>
            <a:spLocks noGrp="1"/>
          </p:cNvSpPr>
          <p:nvPr>
            <p:ph type="title"/>
          </p:nvPr>
        </p:nvSpPr>
        <p:spPr>
          <a:xfrm>
            <a:off x="2573973" y="2689715"/>
            <a:ext cx="9905998" cy="1478570"/>
          </a:xfrm>
        </p:spPr>
        <p:txBody>
          <a:bodyPr>
            <a:normAutofit/>
          </a:bodyPr>
          <a:lstStyle/>
          <a:p>
            <a:r>
              <a:rPr lang="en-US" sz="9600" dirty="0"/>
              <a:t>Questions?</a:t>
            </a:r>
          </a:p>
        </p:txBody>
      </p:sp>
    </p:spTree>
    <p:extLst>
      <p:ext uri="{BB962C8B-B14F-4D97-AF65-F5344CB8AC3E}">
        <p14:creationId xmlns:p14="http://schemas.microsoft.com/office/powerpoint/2010/main" val="2174265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4DA3F-CA7B-4577-9CE5-99EE25C2A60E}"/>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1C781202-28E2-4A9F-BE14-23DB02D98402}"/>
              </a:ext>
            </a:extLst>
          </p:cNvPr>
          <p:cNvSpPr>
            <a:spLocks noGrp="1"/>
          </p:cNvSpPr>
          <p:nvPr>
            <p:ph idx="1"/>
          </p:nvPr>
        </p:nvSpPr>
        <p:spPr/>
        <p:txBody>
          <a:bodyPr/>
          <a:lstStyle/>
          <a:p>
            <a:r>
              <a:rPr lang="en-US" dirty="0"/>
              <a:t>What were the names of the three games in the paper “AXGAMES: Towards Crowdsourcing Quality Target Determination in Approximate Computing?”</a:t>
            </a:r>
          </a:p>
          <a:p>
            <a:pPr marL="914400" lvl="1" indent="-457200">
              <a:buAutoNum type="alphaUcParenR"/>
            </a:pPr>
            <a:r>
              <a:rPr lang="en-US" dirty="0"/>
              <a:t>Gladiator Thumbs, Gambling, 20 Questions</a:t>
            </a:r>
          </a:p>
          <a:p>
            <a:pPr marL="914400" lvl="1" indent="-457200">
              <a:buAutoNum type="alphaUcParenR"/>
            </a:pPr>
            <a:r>
              <a:rPr lang="en-US" dirty="0" err="1"/>
              <a:t>Pollice</a:t>
            </a:r>
            <a:r>
              <a:rPr lang="en-US" dirty="0"/>
              <a:t> Verso, </a:t>
            </a:r>
            <a:r>
              <a:rPr lang="en-US" dirty="0" err="1"/>
              <a:t>WinABatt</a:t>
            </a:r>
            <a:r>
              <a:rPr lang="en-US" dirty="0"/>
              <a:t>, QNA</a:t>
            </a:r>
          </a:p>
          <a:p>
            <a:pPr marL="914400" lvl="1" indent="-457200">
              <a:buAutoNum type="alphaUcParenR"/>
            </a:pPr>
            <a:r>
              <a:rPr lang="en-US" dirty="0"/>
              <a:t>QNO, Estimation, </a:t>
            </a:r>
            <a:r>
              <a:rPr lang="en-US" dirty="0" err="1"/>
              <a:t>WinABet</a:t>
            </a:r>
            <a:endParaRPr lang="en-US" dirty="0"/>
          </a:p>
          <a:p>
            <a:pPr marL="914400" lvl="1" indent="-457200">
              <a:buAutoNum type="alphaUcParenR"/>
            </a:pPr>
            <a:r>
              <a:rPr lang="en-US" dirty="0" err="1"/>
              <a:t>AxGame</a:t>
            </a:r>
            <a:r>
              <a:rPr lang="en-US" dirty="0"/>
              <a:t> I, </a:t>
            </a:r>
            <a:r>
              <a:rPr lang="en-US" dirty="0" err="1"/>
              <a:t>AxGame</a:t>
            </a:r>
            <a:r>
              <a:rPr lang="en-US" dirty="0"/>
              <a:t> II, </a:t>
            </a:r>
            <a:r>
              <a:rPr lang="en-US" dirty="0" err="1"/>
              <a:t>AxGame</a:t>
            </a:r>
            <a:r>
              <a:rPr lang="en-US" dirty="0"/>
              <a:t> III</a:t>
            </a:r>
          </a:p>
          <a:p>
            <a:pPr marL="914400" lvl="1" indent="-457200">
              <a:buAutoNum type="alphaUcParenR"/>
            </a:pPr>
            <a:r>
              <a:rPr lang="en-US" dirty="0"/>
              <a:t>Police Versa, </a:t>
            </a:r>
            <a:r>
              <a:rPr lang="en-US" dirty="0" err="1"/>
              <a:t>WinABet</a:t>
            </a:r>
            <a:r>
              <a:rPr lang="en-US" dirty="0"/>
              <a:t>, QA </a:t>
            </a:r>
          </a:p>
        </p:txBody>
      </p:sp>
    </p:spTree>
    <p:extLst>
      <p:ext uri="{BB962C8B-B14F-4D97-AF65-F5344CB8AC3E}">
        <p14:creationId xmlns:p14="http://schemas.microsoft.com/office/powerpoint/2010/main" val="3090258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3BCE5-8947-4F99-89E6-91B0E873B0BD}"/>
              </a:ext>
            </a:extLst>
          </p:cNvPr>
          <p:cNvSpPr>
            <a:spLocks noGrp="1"/>
          </p:cNvSpPr>
          <p:nvPr>
            <p:ph type="title"/>
          </p:nvPr>
        </p:nvSpPr>
        <p:spPr/>
        <p:txBody>
          <a:bodyPr/>
          <a:lstStyle/>
          <a:p>
            <a:r>
              <a:rPr lang="en-US" dirty="0"/>
              <a:t>Questions II</a:t>
            </a:r>
          </a:p>
        </p:txBody>
      </p:sp>
      <p:sp>
        <p:nvSpPr>
          <p:cNvPr id="3" name="Content Placeholder 2">
            <a:extLst>
              <a:ext uri="{FF2B5EF4-FFF2-40B4-BE49-F238E27FC236}">
                <a16:creationId xmlns:a16="http://schemas.microsoft.com/office/drawing/2014/main" id="{77865F28-DFDA-4614-BB03-D56E0B754384}"/>
              </a:ext>
            </a:extLst>
          </p:cNvPr>
          <p:cNvSpPr>
            <a:spLocks noGrp="1"/>
          </p:cNvSpPr>
          <p:nvPr>
            <p:ph idx="1"/>
          </p:nvPr>
        </p:nvSpPr>
        <p:spPr/>
        <p:txBody>
          <a:bodyPr>
            <a:normAutofit fontScale="92500"/>
          </a:bodyPr>
          <a:lstStyle/>
          <a:p>
            <a:r>
              <a:rPr lang="en-US" dirty="0"/>
              <a:t>How many different applications was </a:t>
            </a:r>
            <a:r>
              <a:rPr lang="en-US" dirty="0" err="1"/>
              <a:t>AxGames</a:t>
            </a:r>
            <a:r>
              <a:rPr lang="en-US" dirty="0"/>
              <a:t> tested on in the paper “AXGAMES: Towards Crowdsourcing Quality Target Determination in Approximate Computing?”</a:t>
            </a:r>
          </a:p>
          <a:p>
            <a:pPr marL="457200" indent="-457200">
              <a:buAutoNum type="alphaUcParenR"/>
            </a:pPr>
            <a:r>
              <a:rPr lang="en-US" dirty="0"/>
              <a:t>12</a:t>
            </a:r>
          </a:p>
          <a:p>
            <a:pPr marL="457200" indent="-457200">
              <a:buAutoNum type="alphaUcParenR"/>
            </a:pPr>
            <a:r>
              <a:rPr lang="en-US" dirty="0"/>
              <a:t>370</a:t>
            </a:r>
          </a:p>
          <a:p>
            <a:pPr marL="457200" indent="-457200">
              <a:buAutoNum type="alphaUcParenR"/>
            </a:pPr>
            <a:r>
              <a:rPr lang="en-US" dirty="0"/>
              <a:t>4</a:t>
            </a:r>
          </a:p>
          <a:p>
            <a:pPr marL="457200" indent="-457200">
              <a:buAutoNum type="alphaUcParenR"/>
            </a:pPr>
            <a:r>
              <a:rPr lang="en-US" dirty="0"/>
              <a:t>21</a:t>
            </a:r>
          </a:p>
          <a:p>
            <a:pPr marL="457200" indent="-457200">
              <a:buAutoNum type="alphaUcParenR"/>
            </a:pPr>
            <a:r>
              <a:rPr lang="en-US" dirty="0"/>
              <a:t>7  </a:t>
            </a:r>
          </a:p>
        </p:txBody>
      </p:sp>
    </p:spTree>
    <p:extLst>
      <p:ext uri="{BB962C8B-B14F-4D97-AF65-F5344CB8AC3E}">
        <p14:creationId xmlns:p14="http://schemas.microsoft.com/office/powerpoint/2010/main" val="3352598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25F96-932C-44AD-950F-1A04DE33D864}"/>
              </a:ext>
            </a:extLst>
          </p:cNvPr>
          <p:cNvSpPr>
            <a:spLocks noGrp="1"/>
          </p:cNvSpPr>
          <p:nvPr>
            <p:ph type="title"/>
          </p:nvPr>
        </p:nvSpPr>
        <p:spPr/>
        <p:txBody>
          <a:bodyPr/>
          <a:lstStyle/>
          <a:p>
            <a:r>
              <a:rPr lang="en-US" dirty="0"/>
              <a:t>Problems:</a:t>
            </a:r>
          </a:p>
        </p:txBody>
      </p:sp>
      <p:sp>
        <p:nvSpPr>
          <p:cNvPr id="3" name="Content Placeholder 2">
            <a:extLst>
              <a:ext uri="{FF2B5EF4-FFF2-40B4-BE49-F238E27FC236}">
                <a16:creationId xmlns:a16="http://schemas.microsoft.com/office/drawing/2014/main" id="{0BB8A00D-5DE2-46A9-8052-A3A817021163}"/>
              </a:ext>
            </a:extLst>
          </p:cNvPr>
          <p:cNvSpPr>
            <a:spLocks noGrp="1"/>
          </p:cNvSpPr>
          <p:nvPr>
            <p:ph idx="1"/>
          </p:nvPr>
        </p:nvSpPr>
        <p:spPr/>
        <p:txBody>
          <a:bodyPr>
            <a:normAutofit lnSpcReduction="10000"/>
          </a:bodyPr>
          <a:lstStyle/>
          <a:p>
            <a:r>
              <a:rPr lang="en-US" dirty="0"/>
              <a:t>Approximation is only useful if the output is an acceptable quality.</a:t>
            </a:r>
          </a:p>
          <a:p>
            <a:endParaRPr lang="en-US" dirty="0"/>
          </a:p>
          <a:p>
            <a:r>
              <a:rPr lang="en-US" dirty="0"/>
              <a:t>How do we know if the approximate output is an acceptable quality to the user?</a:t>
            </a:r>
          </a:p>
          <a:p>
            <a:endParaRPr lang="en-US" dirty="0"/>
          </a:p>
          <a:p>
            <a:r>
              <a:rPr lang="en-US" dirty="0"/>
              <a:t>There is a lack of solutions and studies that look at user satisfaction on the effects of approximation.</a:t>
            </a:r>
          </a:p>
          <a:p>
            <a:endParaRPr lang="en-US" dirty="0"/>
          </a:p>
        </p:txBody>
      </p:sp>
    </p:spTree>
    <p:extLst>
      <p:ext uri="{BB962C8B-B14F-4D97-AF65-F5344CB8AC3E}">
        <p14:creationId xmlns:p14="http://schemas.microsoft.com/office/powerpoint/2010/main" val="1473352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1418A-1395-42F2-8C05-6994C6B1C596}"/>
              </a:ext>
            </a:extLst>
          </p:cNvPr>
          <p:cNvSpPr>
            <a:spLocks noGrp="1"/>
          </p:cNvSpPr>
          <p:nvPr>
            <p:ph type="title"/>
          </p:nvPr>
        </p:nvSpPr>
        <p:spPr/>
        <p:txBody>
          <a:bodyPr/>
          <a:lstStyle/>
          <a:p>
            <a:r>
              <a:rPr lang="en-US" dirty="0"/>
              <a:t>Questions III</a:t>
            </a:r>
          </a:p>
        </p:txBody>
      </p:sp>
      <p:sp>
        <p:nvSpPr>
          <p:cNvPr id="3" name="Content Placeholder 2">
            <a:extLst>
              <a:ext uri="{FF2B5EF4-FFF2-40B4-BE49-F238E27FC236}">
                <a16:creationId xmlns:a16="http://schemas.microsoft.com/office/drawing/2014/main" id="{BCA82565-B19A-4EC3-85ED-0424523DD2BE}"/>
              </a:ext>
            </a:extLst>
          </p:cNvPr>
          <p:cNvSpPr>
            <a:spLocks noGrp="1"/>
          </p:cNvSpPr>
          <p:nvPr>
            <p:ph idx="1"/>
          </p:nvPr>
        </p:nvSpPr>
        <p:spPr/>
        <p:txBody>
          <a:bodyPr>
            <a:normAutofit fontScale="92500" lnSpcReduction="20000"/>
          </a:bodyPr>
          <a:lstStyle/>
          <a:p>
            <a:r>
              <a:rPr lang="en-US" dirty="0"/>
              <a:t>What method was used to accumulate a statistical population for testing in the paper “AXGAMES: Towards Crowdsourcing Quality Target Determination in Approximate Computing?”</a:t>
            </a:r>
          </a:p>
          <a:p>
            <a:pPr marL="457200" indent="-457200">
              <a:buAutoNum type="alphaUcParenR"/>
            </a:pPr>
            <a:r>
              <a:rPr lang="en-US" dirty="0" err="1"/>
              <a:t>Ebay</a:t>
            </a:r>
            <a:r>
              <a:rPr lang="en-US" dirty="0"/>
              <a:t> Electrical Online</a:t>
            </a:r>
          </a:p>
          <a:p>
            <a:pPr marL="457200" indent="-457200">
              <a:buAutoNum type="alphaUcParenR"/>
            </a:pPr>
            <a:r>
              <a:rPr lang="en-US" dirty="0"/>
              <a:t>GitHub Open-Source</a:t>
            </a:r>
          </a:p>
          <a:p>
            <a:pPr marL="457200" indent="-457200">
              <a:buFont typeface="Arial" panose="020B0604020202020204" pitchFamily="34" charset="0"/>
              <a:buAutoNum type="alphaUcParenR"/>
            </a:pPr>
            <a:r>
              <a:rPr lang="en-US" dirty="0"/>
              <a:t>Amazon Mechanical Turk</a:t>
            </a:r>
          </a:p>
          <a:p>
            <a:pPr marL="457200" indent="-457200">
              <a:buAutoNum type="alphaUcParenR"/>
            </a:pPr>
            <a:r>
              <a:rPr lang="en-US" dirty="0"/>
              <a:t>Twitter Survey</a:t>
            </a:r>
          </a:p>
          <a:p>
            <a:pPr marL="457200" indent="-457200">
              <a:buAutoNum type="alphaUcParenR"/>
            </a:pPr>
            <a:r>
              <a:rPr lang="en-US" dirty="0"/>
              <a:t>Clopper-Pearson</a:t>
            </a:r>
          </a:p>
        </p:txBody>
      </p:sp>
    </p:spTree>
    <p:extLst>
      <p:ext uri="{BB962C8B-B14F-4D97-AF65-F5344CB8AC3E}">
        <p14:creationId xmlns:p14="http://schemas.microsoft.com/office/powerpoint/2010/main" val="3557187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CD0B1-FE76-4D36-8C58-C6369AC0B351}"/>
              </a:ext>
            </a:extLst>
          </p:cNvPr>
          <p:cNvSpPr>
            <a:spLocks noGrp="1"/>
          </p:cNvSpPr>
          <p:nvPr>
            <p:ph type="title"/>
          </p:nvPr>
        </p:nvSpPr>
        <p:spPr/>
        <p:txBody>
          <a:bodyPr/>
          <a:lstStyle/>
          <a:p>
            <a:r>
              <a:rPr lang="en-US" dirty="0"/>
              <a:t>Questions IV</a:t>
            </a:r>
          </a:p>
        </p:txBody>
      </p:sp>
      <p:sp>
        <p:nvSpPr>
          <p:cNvPr id="3" name="Content Placeholder 2">
            <a:extLst>
              <a:ext uri="{FF2B5EF4-FFF2-40B4-BE49-F238E27FC236}">
                <a16:creationId xmlns:a16="http://schemas.microsoft.com/office/drawing/2014/main" id="{313BBE74-665B-4CAF-B43F-165D7AC0F474}"/>
              </a:ext>
            </a:extLst>
          </p:cNvPr>
          <p:cNvSpPr>
            <a:spLocks noGrp="1"/>
          </p:cNvSpPr>
          <p:nvPr>
            <p:ph idx="1"/>
          </p:nvPr>
        </p:nvSpPr>
        <p:spPr>
          <a:xfrm>
            <a:off x="1141412" y="1935332"/>
            <a:ext cx="9905999" cy="4172505"/>
          </a:xfrm>
        </p:spPr>
        <p:txBody>
          <a:bodyPr>
            <a:normAutofit fontScale="85000" lnSpcReduction="20000"/>
          </a:bodyPr>
          <a:lstStyle/>
          <a:p>
            <a:r>
              <a:rPr lang="en-US" dirty="0"/>
              <a:t>What is the role of </a:t>
            </a:r>
            <a:r>
              <a:rPr lang="en-US" dirty="0" err="1"/>
              <a:t>AxGames</a:t>
            </a:r>
            <a:r>
              <a:rPr lang="en-US" dirty="0"/>
              <a:t> in the paper “AXGAMES: Towards Crowdsourcing Quality Target Determination in Approximate Computing?”</a:t>
            </a:r>
          </a:p>
          <a:p>
            <a:pPr marL="457200" indent="-457200">
              <a:buAutoNum type="alphaUcParenR"/>
            </a:pPr>
            <a:r>
              <a:rPr lang="en-US" dirty="0"/>
              <a:t>To create the most approximate algorithm for the developer using pre-existing functions that are similar to the input approximation</a:t>
            </a:r>
          </a:p>
          <a:p>
            <a:pPr marL="457200" indent="-457200">
              <a:buAutoNum type="alphaUcParenR"/>
            </a:pPr>
            <a:r>
              <a:rPr lang="en-US" dirty="0"/>
              <a:t>To develop next-gen gaming systems that utilize approximation techniques </a:t>
            </a:r>
          </a:p>
          <a:p>
            <a:pPr marL="457200" indent="-457200">
              <a:buAutoNum type="alphaUcParenR"/>
            </a:pPr>
            <a:r>
              <a:rPr lang="en-US" dirty="0"/>
              <a:t>Take a developed approximation and tune the output quality to determine levels of quality that can satisfy certain percentages of users</a:t>
            </a:r>
          </a:p>
          <a:p>
            <a:pPr marL="457200" indent="-457200">
              <a:buAutoNum type="alphaUcParenR"/>
            </a:pPr>
            <a:r>
              <a:rPr lang="en-US" dirty="0"/>
              <a:t>Take a developed approximation, crowdsource it, and the receive feedback on how well the approximation works</a:t>
            </a:r>
          </a:p>
          <a:p>
            <a:pPr marL="457200" indent="-457200">
              <a:buAutoNum type="alphaUcParenR"/>
            </a:pPr>
            <a:r>
              <a:rPr lang="en-US" dirty="0"/>
              <a:t>To refine various techniques of approximation until we determine an approximate quality level output that can be generalized for each</a:t>
            </a:r>
          </a:p>
          <a:p>
            <a:pPr marL="457200" indent="-457200">
              <a:buAutoNum type="alphaUcParenR"/>
            </a:pPr>
            <a:endParaRPr lang="en-US" dirty="0"/>
          </a:p>
        </p:txBody>
      </p:sp>
    </p:spTree>
    <p:extLst>
      <p:ext uri="{BB962C8B-B14F-4D97-AF65-F5344CB8AC3E}">
        <p14:creationId xmlns:p14="http://schemas.microsoft.com/office/powerpoint/2010/main" val="2728117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EDBE4-1E78-43E3-AA7D-9C7DB2647D4E}"/>
              </a:ext>
            </a:extLst>
          </p:cNvPr>
          <p:cNvSpPr>
            <a:spLocks noGrp="1"/>
          </p:cNvSpPr>
          <p:nvPr>
            <p:ph type="title"/>
          </p:nvPr>
        </p:nvSpPr>
        <p:spPr/>
        <p:txBody>
          <a:bodyPr/>
          <a:lstStyle/>
          <a:p>
            <a:r>
              <a:rPr lang="en-US" dirty="0"/>
              <a:t>Solution: </a:t>
            </a:r>
            <a:r>
              <a:rPr lang="en-US" dirty="0" err="1"/>
              <a:t>AxGames</a:t>
            </a:r>
            <a:endParaRPr lang="en-US" dirty="0"/>
          </a:p>
        </p:txBody>
      </p:sp>
      <p:sp>
        <p:nvSpPr>
          <p:cNvPr id="3" name="Content Placeholder 2">
            <a:extLst>
              <a:ext uri="{FF2B5EF4-FFF2-40B4-BE49-F238E27FC236}">
                <a16:creationId xmlns:a16="http://schemas.microsoft.com/office/drawing/2014/main" id="{F412E1A0-2B17-412D-883C-BC648B3AA8AC}"/>
              </a:ext>
            </a:extLst>
          </p:cNvPr>
          <p:cNvSpPr>
            <a:spLocks noGrp="1"/>
          </p:cNvSpPr>
          <p:nvPr>
            <p:ph idx="1"/>
          </p:nvPr>
        </p:nvSpPr>
        <p:spPr/>
        <p:txBody>
          <a:bodyPr/>
          <a:lstStyle/>
          <a:p>
            <a:r>
              <a:rPr lang="en-US" dirty="0" err="1"/>
              <a:t>AxGames</a:t>
            </a:r>
            <a:r>
              <a:rPr lang="en-US" dirty="0"/>
              <a:t> is a crowdsourced solution to this issue.</a:t>
            </a:r>
          </a:p>
          <a:p>
            <a:endParaRPr lang="en-US" dirty="0"/>
          </a:p>
          <a:p>
            <a:r>
              <a:rPr lang="en-US" dirty="0"/>
              <a:t>Uses a sample population to test various approximations through Amazon Mechanical Turk.</a:t>
            </a:r>
          </a:p>
        </p:txBody>
      </p:sp>
      <p:pic>
        <p:nvPicPr>
          <p:cNvPr id="4" name="Picture 3">
            <a:extLst>
              <a:ext uri="{FF2B5EF4-FFF2-40B4-BE49-F238E27FC236}">
                <a16:creationId xmlns:a16="http://schemas.microsoft.com/office/drawing/2014/main" id="{D0BB4E0A-8311-4A2E-81D5-065395B1885E}"/>
              </a:ext>
            </a:extLst>
          </p:cNvPr>
          <p:cNvPicPr>
            <a:picLocks noChangeAspect="1"/>
          </p:cNvPicPr>
          <p:nvPr/>
        </p:nvPicPr>
        <p:blipFill>
          <a:blip r:embed="rId3"/>
          <a:stretch>
            <a:fillRect/>
          </a:stretch>
        </p:blipFill>
        <p:spPr>
          <a:xfrm>
            <a:off x="2486028" y="4378138"/>
            <a:ext cx="7216765" cy="2255715"/>
          </a:xfrm>
          <a:prstGeom prst="rect">
            <a:avLst/>
          </a:prstGeom>
        </p:spPr>
      </p:pic>
    </p:spTree>
    <p:extLst>
      <p:ext uri="{BB962C8B-B14F-4D97-AF65-F5344CB8AC3E}">
        <p14:creationId xmlns:p14="http://schemas.microsoft.com/office/powerpoint/2010/main" val="3709430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FAA51-D175-4FF8-9232-261E01005BBD}"/>
              </a:ext>
            </a:extLst>
          </p:cNvPr>
          <p:cNvSpPr>
            <a:spLocks noGrp="1"/>
          </p:cNvSpPr>
          <p:nvPr>
            <p:ph type="title"/>
          </p:nvPr>
        </p:nvSpPr>
        <p:spPr>
          <a:xfrm>
            <a:off x="1141413" y="618517"/>
            <a:ext cx="2877336" cy="5507328"/>
          </a:xfrm>
        </p:spPr>
        <p:txBody>
          <a:bodyPr>
            <a:normAutofit/>
          </a:bodyPr>
          <a:lstStyle/>
          <a:p>
            <a:r>
              <a:rPr lang="en-US" dirty="0"/>
              <a:t>Goal: </a:t>
            </a:r>
          </a:p>
        </p:txBody>
      </p:sp>
      <p:sp>
        <p:nvSpPr>
          <p:cNvPr id="3" name="Content Placeholder 2">
            <a:extLst>
              <a:ext uri="{FF2B5EF4-FFF2-40B4-BE49-F238E27FC236}">
                <a16:creationId xmlns:a16="http://schemas.microsoft.com/office/drawing/2014/main" id="{3AA3A80C-9F91-44D7-804B-E12EC4197CC3}"/>
              </a:ext>
            </a:extLst>
          </p:cNvPr>
          <p:cNvSpPr>
            <a:spLocks noGrp="1"/>
          </p:cNvSpPr>
          <p:nvPr>
            <p:ph idx="1"/>
          </p:nvPr>
        </p:nvSpPr>
        <p:spPr>
          <a:xfrm>
            <a:off x="4540743" y="638650"/>
            <a:ext cx="7034485" cy="3782778"/>
          </a:xfrm>
        </p:spPr>
        <p:txBody>
          <a:bodyPr>
            <a:normAutofit/>
          </a:bodyPr>
          <a:lstStyle/>
          <a:p>
            <a:pPr marL="0" indent="0">
              <a:buNone/>
            </a:pPr>
            <a:r>
              <a:rPr lang="en-US" dirty="0"/>
              <a:t>The goal of </a:t>
            </a:r>
            <a:r>
              <a:rPr lang="en-US" dirty="0" err="1"/>
              <a:t>AxGames</a:t>
            </a:r>
            <a:r>
              <a:rPr lang="en-US" dirty="0"/>
              <a:t> is to serve as a basis for future developers to find a “statistical common ground” when considering the tradeoff between output quality and the benefits from approximation in regards to user satisfaction. This approach should be independent of approximation technique.</a:t>
            </a:r>
          </a:p>
        </p:txBody>
      </p:sp>
      <p:pic>
        <p:nvPicPr>
          <p:cNvPr id="4" name="Picture 3">
            <a:extLst>
              <a:ext uri="{FF2B5EF4-FFF2-40B4-BE49-F238E27FC236}">
                <a16:creationId xmlns:a16="http://schemas.microsoft.com/office/drawing/2014/main" id="{332FCD3A-8033-4D1F-834A-39A837A6BBC5}"/>
              </a:ext>
            </a:extLst>
          </p:cNvPr>
          <p:cNvPicPr>
            <a:picLocks noChangeAspect="1"/>
          </p:cNvPicPr>
          <p:nvPr/>
        </p:nvPicPr>
        <p:blipFill>
          <a:blip r:embed="rId4"/>
          <a:stretch>
            <a:fillRect/>
          </a:stretch>
        </p:blipFill>
        <p:spPr>
          <a:xfrm>
            <a:off x="4822627" y="3728622"/>
            <a:ext cx="6227960" cy="2077628"/>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42358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B11A5-7C83-4A22-B61A-403F1326C0EA}"/>
              </a:ext>
            </a:extLst>
          </p:cNvPr>
          <p:cNvSpPr>
            <a:spLocks noGrp="1"/>
          </p:cNvSpPr>
          <p:nvPr>
            <p:ph type="title"/>
          </p:nvPr>
        </p:nvSpPr>
        <p:spPr/>
        <p:txBody>
          <a:bodyPr/>
          <a:lstStyle/>
          <a:p>
            <a:r>
              <a:rPr lang="en-US" dirty="0"/>
              <a:t>How?</a:t>
            </a:r>
          </a:p>
        </p:txBody>
      </p:sp>
      <p:sp>
        <p:nvSpPr>
          <p:cNvPr id="3" name="Content Placeholder 2">
            <a:extLst>
              <a:ext uri="{FF2B5EF4-FFF2-40B4-BE49-F238E27FC236}">
                <a16:creationId xmlns:a16="http://schemas.microsoft.com/office/drawing/2014/main" id="{46B7C5A4-DFD3-4FE1-880A-F61A8CAD0862}"/>
              </a:ext>
            </a:extLst>
          </p:cNvPr>
          <p:cNvSpPr>
            <a:spLocks noGrp="1"/>
          </p:cNvSpPr>
          <p:nvPr>
            <p:ph idx="1"/>
          </p:nvPr>
        </p:nvSpPr>
        <p:spPr/>
        <p:txBody>
          <a:bodyPr>
            <a:normAutofit lnSpcReduction="10000"/>
          </a:bodyPr>
          <a:lstStyle/>
          <a:p>
            <a:r>
              <a:rPr lang="en-US" dirty="0" err="1"/>
              <a:t>AxGames</a:t>
            </a:r>
            <a:r>
              <a:rPr lang="en-US" dirty="0"/>
              <a:t> is comprised of four main parts:</a:t>
            </a:r>
          </a:p>
          <a:p>
            <a:pPr lvl="1"/>
            <a:r>
              <a:rPr lang="en-US" dirty="0"/>
              <a:t>Approximate Program</a:t>
            </a:r>
          </a:p>
          <a:p>
            <a:pPr lvl="1"/>
            <a:r>
              <a:rPr lang="en-US" dirty="0"/>
              <a:t>Three test “Games”</a:t>
            </a:r>
          </a:p>
          <a:p>
            <a:pPr lvl="1"/>
            <a:r>
              <a:rPr lang="en-US" dirty="0"/>
              <a:t>Data Collection Engine</a:t>
            </a:r>
          </a:p>
          <a:p>
            <a:pPr lvl="1"/>
            <a:r>
              <a:rPr lang="en-US" dirty="0"/>
              <a:t>Crowd Response Analyzer</a:t>
            </a:r>
          </a:p>
          <a:p>
            <a:r>
              <a:rPr lang="en-US" dirty="0"/>
              <a:t>The developer will supply the Approximate Program with a “knob” that varies the degree of quality loss, as well as a metric that will indicate quality for the approximated output.</a:t>
            </a:r>
          </a:p>
        </p:txBody>
      </p:sp>
    </p:spTree>
    <p:extLst>
      <p:ext uri="{BB962C8B-B14F-4D97-AF65-F5344CB8AC3E}">
        <p14:creationId xmlns:p14="http://schemas.microsoft.com/office/powerpoint/2010/main" val="410690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5097ADB4-A48F-4AB4-B8BE-29F809F02BF4}"/>
              </a:ext>
            </a:extLst>
          </p:cNvPr>
          <p:cNvSpPr>
            <a:spLocks noGrp="1"/>
          </p:cNvSpPr>
          <p:nvPr>
            <p:ph type="title"/>
          </p:nvPr>
        </p:nvSpPr>
        <p:spPr>
          <a:xfrm>
            <a:off x="1141413" y="618518"/>
            <a:ext cx="4459286" cy="1478570"/>
          </a:xfrm>
        </p:spPr>
        <p:txBody>
          <a:bodyPr>
            <a:normAutofit/>
          </a:bodyPr>
          <a:lstStyle/>
          <a:p>
            <a:r>
              <a:rPr lang="en-US" sz="3200" dirty="0"/>
              <a:t>Test Game 1: </a:t>
            </a:r>
            <a:r>
              <a:rPr lang="en-US" sz="3200" dirty="0" err="1"/>
              <a:t>Pollice</a:t>
            </a:r>
            <a:r>
              <a:rPr lang="en-US" sz="3200" dirty="0"/>
              <a:t> Verso</a:t>
            </a:r>
          </a:p>
        </p:txBody>
      </p:sp>
      <p:sp>
        <p:nvSpPr>
          <p:cNvPr id="8" name="Content Placeholder 7">
            <a:extLst>
              <a:ext uri="{FF2B5EF4-FFF2-40B4-BE49-F238E27FC236}">
                <a16:creationId xmlns:a16="http://schemas.microsoft.com/office/drawing/2014/main" id="{0CE36A16-6607-4F76-8C3B-62247FD4E00B}"/>
              </a:ext>
            </a:extLst>
          </p:cNvPr>
          <p:cNvSpPr>
            <a:spLocks noGrp="1"/>
          </p:cNvSpPr>
          <p:nvPr>
            <p:ph idx="1"/>
          </p:nvPr>
        </p:nvSpPr>
        <p:spPr>
          <a:xfrm>
            <a:off x="885825" y="2090292"/>
            <a:ext cx="4816474" cy="3965046"/>
          </a:xfrm>
        </p:spPr>
        <p:txBody>
          <a:bodyPr>
            <a:normAutofit/>
          </a:bodyPr>
          <a:lstStyle/>
          <a:p>
            <a:r>
              <a:rPr lang="en-US" sz="2000" dirty="0"/>
              <a:t>In this game, players receive virtual money that may be used to bet. </a:t>
            </a:r>
          </a:p>
          <a:p>
            <a:r>
              <a:rPr lang="en-US" sz="2000" dirty="0"/>
              <a:t>The goal of the game is to have each player bet on whether the approximation is acceptable/unacceptable when compared to previous players’ answers.</a:t>
            </a:r>
          </a:p>
          <a:p>
            <a:r>
              <a:rPr lang="en-US" sz="2000" dirty="0"/>
              <a:t>Regardless of how much the players have bet, the binary choice between “acceptable/unacceptable” is recorded.</a:t>
            </a:r>
          </a:p>
        </p:txBody>
      </p:sp>
      <p:pic>
        <p:nvPicPr>
          <p:cNvPr id="4" name="Content Placeholder 3">
            <a:extLst>
              <a:ext uri="{FF2B5EF4-FFF2-40B4-BE49-F238E27FC236}">
                <a16:creationId xmlns:a16="http://schemas.microsoft.com/office/drawing/2014/main" id="{44BE5D15-D9C7-4EEF-844E-6A1E23CB3CD9}"/>
              </a:ext>
            </a:extLst>
          </p:cNvPr>
          <p:cNvPicPr>
            <a:picLocks noChangeAspect="1"/>
          </p:cNvPicPr>
          <p:nvPr/>
        </p:nvPicPr>
        <p:blipFill>
          <a:blip r:embed="rId5"/>
          <a:stretch>
            <a:fillRect/>
          </a:stretch>
        </p:blipFill>
        <p:spPr>
          <a:xfrm>
            <a:off x="6157911" y="903288"/>
            <a:ext cx="5456279" cy="495018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5" name="Group 14">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6"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7"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8"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3"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Tree>
    <p:extLst>
      <p:ext uri="{BB962C8B-B14F-4D97-AF65-F5344CB8AC3E}">
        <p14:creationId xmlns:p14="http://schemas.microsoft.com/office/powerpoint/2010/main" val="895858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81"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B4179DBB-56B8-47E6-BEF8-BD3166960DD1}"/>
              </a:ext>
            </a:extLst>
          </p:cNvPr>
          <p:cNvSpPr>
            <a:spLocks noGrp="1"/>
          </p:cNvSpPr>
          <p:nvPr>
            <p:ph type="title"/>
          </p:nvPr>
        </p:nvSpPr>
        <p:spPr>
          <a:xfrm>
            <a:off x="6121912" y="562769"/>
            <a:ext cx="4781833" cy="1478570"/>
          </a:xfrm>
        </p:spPr>
        <p:txBody>
          <a:bodyPr>
            <a:normAutofit/>
          </a:bodyPr>
          <a:lstStyle/>
          <a:p>
            <a:r>
              <a:rPr lang="en-US" sz="3200" dirty="0"/>
              <a:t>Test Game 2: WINABATT</a:t>
            </a:r>
          </a:p>
        </p:txBody>
      </p:sp>
      <p:sp>
        <p:nvSpPr>
          <p:cNvPr id="74" name="Content Placeholder 7">
            <a:extLst>
              <a:ext uri="{FF2B5EF4-FFF2-40B4-BE49-F238E27FC236}">
                <a16:creationId xmlns:a16="http://schemas.microsoft.com/office/drawing/2014/main" id="{02F66A53-522D-43C9-B8EA-9ED626EA28FA}"/>
              </a:ext>
            </a:extLst>
          </p:cNvPr>
          <p:cNvSpPr>
            <a:spLocks noGrp="1"/>
          </p:cNvSpPr>
          <p:nvPr>
            <p:ph idx="1"/>
          </p:nvPr>
        </p:nvSpPr>
        <p:spPr>
          <a:xfrm>
            <a:off x="6096001" y="1928813"/>
            <a:ext cx="4781832" cy="3965046"/>
          </a:xfrm>
        </p:spPr>
        <p:txBody>
          <a:bodyPr>
            <a:normAutofit fontScale="92500" lnSpcReduction="10000"/>
          </a:bodyPr>
          <a:lstStyle/>
          <a:p>
            <a:r>
              <a:rPr lang="en-US" sz="2000" dirty="0"/>
              <a:t>Similar to the first game, players receive virtual money to bet or spend.</a:t>
            </a:r>
          </a:p>
          <a:p>
            <a:r>
              <a:rPr lang="en-US" sz="2000" dirty="0"/>
              <a:t>This game incorporates another metric, however: tradeoff between quality and cost. </a:t>
            </a:r>
          </a:p>
          <a:p>
            <a:r>
              <a:rPr lang="en-US" sz="2000" dirty="0"/>
              <a:t>The player will be rewarded or penalized based on how close their response was to previous players’ responses.</a:t>
            </a:r>
          </a:p>
          <a:p>
            <a:r>
              <a:rPr lang="en-US" sz="2000" dirty="0"/>
              <a:t>After the player has chosen a specific level of quality, their response is added to a moving average of previous players’ responses.</a:t>
            </a:r>
          </a:p>
        </p:txBody>
      </p:sp>
      <p:pic>
        <p:nvPicPr>
          <p:cNvPr id="4" name="Content Placeholder 3">
            <a:extLst>
              <a:ext uri="{FF2B5EF4-FFF2-40B4-BE49-F238E27FC236}">
                <a16:creationId xmlns:a16="http://schemas.microsoft.com/office/drawing/2014/main" id="{D9D4862C-F96F-4E16-B7F0-06EBE9664422}"/>
              </a:ext>
            </a:extLst>
          </p:cNvPr>
          <p:cNvPicPr>
            <a:picLocks noChangeAspect="1"/>
          </p:cNvPicPr>
          <p:nvPr/>
        </p:nvPicPr>
        <p:blipFill rotWithShape="1">
          <a:blip r:embed="rId5"/>
          <a:srcRect l="7013" r="7006" b="2"/>
          <a:stretch/>
        </p:blipFill>
        <p:spPr>
          <a:xfrm>
            <a:off x="1142206" y="1093788"/>
            <a:ext cx="4631250" cy="4729612"/>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83" name="Group 82">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84"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85"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6"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7"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8"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9"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0"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1"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2"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3"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4"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5"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96"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7"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8"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9"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0"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01"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2"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3"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4"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5"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6"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7"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8"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9"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0"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Tree>
    <p:extLst>
      <p:ext uri="{BB962C8B-B14F-4D97-AF65-F5344CB8AC3E}">
        <p14:creationId xmlns:p14="http://schemas.microsoft.com/office/powerpoint/2010/main" val="3510327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5680BBB5-558F-4417-AE37-31367206C1B0}"/>
              </a:ext>
            </a:extLst>
          </p:cNvPr>
          <p:cNvSpPr>
            <a:spLocks noGrp="1"/>
          </p:cNvSpPr>
          <p:nvPr>
            <p:ph type="title"/>
          </p:nvPr>
        </p:nvSpPr>
        <p:spPr>
          <a:xfrm>
            <a:off x="1141413" y="618518"/>
            <a:ext cx="4459286" cy="1478570"/>
          </a:xfrm>
        </p:spPr>
        <p:txBody>
          <a:bodyPr>
            <a:normAutofit/>
          </a:bodyPr>
          <a:lstStyle/>
          <a:p>
            <a:r>
              <a:rPr lang="en-US" sz="3200" dirty="0"/>
              <a:t>Test Game 3: QNA</a:t>
            </a:r>
          </a:p>
        </p:txBody>
      </p:sp>
      <p:sp>
        <p:nvSpPr>
          <p:cNvPr id="8" name="Content Placeholder 7">
            <a:extLst>
              <a:ext uri="{FF2B5EF4-FFF2-40B4-BE49-F238E27FC236}">
                <a16:creationId xmlns:a16="http://schemas.microsoft.com/office/drawing/2014/main" id="{FDC23765-97FE-4BE4-A84E-0E3337F46992}"/>
              </a:ext>
            </a:extLst>
          </p:cNvPr>
          <p:cNvSpPr>
            <a:spLocks noGrp="1"/>
          </p:cNvSpPr>
          <p:nvPr>
            <p:ph idx="1"/>
          </p:nvPr>
        </p:nvSpPr>
        <p:spPr>
          <a:xfrm>
            <a:off x="835027" y="2086767"/>
            <a:ext cx="5064123" cy="3965046"/>
          </a:xfrm>
        </p:spPr>
        <p:txBody>
          <a:bodyPr>
            <a:normAutofit fontScale="92500" lnSpcReduction="20000"/>
          </a:bodyPr>
          <a:lstStyle/>
          <a:p>
            <a:r>
              <a:rPr lang="en-US" sz="2000" dirty="0"/>
              <a:t>Like the first two games, the player receives virtual money at the start of the game and gets rewarded based on how close their answer is to the previous players’ responses.</a:t>
            </a:r>
          </a:p>
          <a:p>
            <a:r>
              <a:rPr lang="en-US" sz="2000" dirty="0"/>
              <a:t>This game adds yet another dimension: context. </a:t>
            </a:r>
          </a:p>
          <a:p>
            <a:r>
              <a:rPr lang="en-US" sz="2000" dirty="0"/>
              <a:t>The slider will only increase in this game, as the player will need to spend to make the output clearer. Incorrect answers result in the player getting penalized.</a:t>
            </a:r>
          </a:p>
          <a:p>
            <a:r>
              <a:rPr lang="en-US" sz="2000" dirty="0"/>
              <a:t>Like </a:t>
            </a:r>
            <a:r>
              <a:rPr lang="en-US" sz="2000" dirty="0" err="1"/>
              <a:t>WinABatt</a:t>
            </a:r>
            <a:r>
              <a:rPr lang="en-US" sz="2000" dirty="0"/>
              <a:t>, the players’ level of quality is recorded and added to a moving average of all players’ responses.</a:t>
            </a:r>
          </a:p>
          <a:p>
            <a:endParaRPr lang="en-US" sz="2000" dirty="0"/>
          </a:p>
          <a:p>
            <a:endParaRPr lang="en-US" sz="2000" dirty="0"/>
          </a:p>
        </p:txBody>
      </p:sp>
      <p:pic>
        <p:nvPicPr>
          <p:cNvPr id="4" name="Content Placeholder 3">
            <a:extLst>
              <a:ext uri="{FF2B5EF4-FFF2-40B4-BE49-F238E27FC236}">
                <a16:creationId xmlns:a16="http://schemas.microsoft.com/office/drawing/2014/main" id="{8F3FA9AC-45D6-4730-9FFC-A83975816AD4}"/>
              </a:ext>
            </a:extLst>
          </p:cNvPr>
          <p:cNvPicPr>
            <a:picLocks noChangeAspect="1"/>
          </p:cNvPicPr>
          <p:nvPr/>
        </p:nvPicPr>
        <p:blipFill>
          <a:blip r:embed="rId5"/>
          <a:stretch>
            <a:fillRect/>
          </a:stretch>
        </p:blipFill>
        <p:spPr>
          <a:xfrm>
            <a:off x="6096000" y="945153"/>
            <a:ext cx="5456279" cy="4942745"/>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5" name="Group 14">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6"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7"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8"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3"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Tree>
    <p:extLst>
      <p:ext uri="{BB962C8B-B14F-4D97-AF65-F5344CB8AC3E}">
        <p14:creationId xmlns:p14="http://schemas.microsoft.com/office/powerpoint/2010/main" val="3736188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48F7E-0184-45F7-8203-BCE50D2CF649}"/>
              </a:ext>
            </a:extLst>
          </p:cNvPr>
          <p:cNvSpPr>
            <a:spLocks noGrp="1"/>
          </p:cNvSpPr>
          <p:nvPr>
            <p:ph type="title"/>
          </p:nvPr>
        </p:nvSpPr>
        <p:spPr/>
        <p:txBody>
          <a:bodyPr/>
          <a:lstStyle/>
          <a:p>
            <a:r>
              <a:rPr lang="en-US" dirty="0"/>
              <a:t>Data Collection and statistical analysis</a:t>
            </a:r>
          </a:p>
        </p:txBody>
      </p:sp>
      <p:sp>
        <p:nvSpPr>
          <p:cNvPr id="3" name="Content Placeholder 2">
            <a:extLst>
              <a:ext uri="{FF2B5EF4-FFF2-40B4-BE49-F238E27FC236}">
                <a16:creationId xmlns:a16="http://schemas.microsoft.com/office/drawing/2014/main" id="{FEEB553D-13A4-43F7-A48B-51C3A1BF898D}"/>
              </a:ext>
            </a:extLst>
          </p:cNvPr>
          <p:cNvSpPr>
            <a:spLocks noGrp="1"/>
          </p:cNvSpPr>
          <p:nvPr>
            <p:ph idx="1"/>
          </p:nvPr>
        </p:nvSpPr>
        <p:spPr/>
        <p:txBody>
          <a:bodyPr>
            <a:normAutofit/>
          </a:bodyPr>
          <a:lstStyle/>
          <a:p>
            <a:r>
              <a:rPr lang="en-US" dirty="0"/>
              <a:t>Using statistical analysis, the calculation of confidence intervals gives way to finding what percentage of users deem the outputs of a certain quality “good enough.” </a:t>
            </a:r>
          </a:p>
          <a:p>
            <a:r>
              <a:rPr lang="en-US" dirty="0"/>
              <a:t>Clopper–Pearson exact method </a:t>
            </a:r>
          </a:p>
          <a:p>
            <a:pPr lvl="1"/>
            <a:r>
              <a:rPr lang="en-US" dirty="0"/>
              <a:t>Higher accuracy for larger samples</a:t>
            </a:r>
          </a:p>
          <a:p>
            <a:pPr lvl="1"/>
            <a:r>
              <a:rPr lang="en-US" dirty="0"/>
              <a:t>Accurate confidence interval when opinions are very skewed, and therefore is more conservative in approximation</a:t>
            </a:r>
          </a:p>
        </p:txBody>
      </p:sp>
      <p:pic>
        <p:nvPicPr>
          <p:cNvPr id="5" name="Picture 4">
            <a:extLst>
              <a:ext uri="{FF2B5EF4-FFF2-40B4-BE49-F238E27FC236}">
                <a16:creationId xmlns:a16="http://schemas.microsoft.com/office/drawing/2014/main" id="{E89A5ED7-1640-4F72-9A07-6BF500350471}"/>
              </a:ext>
            </a:extLst>
          </p:cNvPr>
          <p:cNvPicPr>
            <a:picLocks noChangeAspect="1"/>
          </p:cNvPicPr>
          <p:nvPr/>
        </p:nvPicPr>
        <p:blipFill rotWithShape="1">
          <a:blip r:embed="rId3"/>
          <a:srcRect t="2489"/>
          <a:stretch/>
        </p:blipFill>
        <p:spPr>
          <a:xfrm>
            <a:off x="2581831" y="5610687"/>
            <a:ext cx="7025159" cy="1738952"/>
          </a:xfrm>
          <a:prstGeom prst="rect">
            <a:avLst/>
          </a:prstGeom>
        </p:spPr>
      </p:pic>
    </p:spTree>
    <p:extLst>
      <p:ext uri="{BB962C8B-B14F-4D97-AF65-F5344CB8AC3E}">
        <p14:creationId xmlns:p14="http://schemas.microsoft.com/office/powerpoint/2010/main" val="7983325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TotalTime>
  <Words>2696</Words>
  <Application>Microsoft Office PowerPoint</Application>
  <PresentationFormat>Widescreen</PresentationFormat>
  <Paragraphs>164</Paragraphs>
  <Slides>21</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Tw Cen MT</vt:lpstr>
      <vt:lpstr>Circuit</vt:lpstr>
      <vt:lpstr>AXGAMES: Towards Crowdsourcing Quality Target Determination in Approximate Computing</vt:lpstr>
      <vt:lpstr>Problems:</vt:lpstr>
      <vt:lpstr>Solution: AxGames</vt:lpstr>
      <vt:lpstr>Goal: </vt:lpstr>
      <vt:lpstr>How?</vt:lpstr>
      <vt:lpstr>Test Game 1: Pollice Verso</vt:lpstr>
      <vt:lpstr>Test Game 2: WINABATT</vt:lpstr>
      <vt:lpstr>Test Game 3: QNA</vt:lpstr>
      <vt:lpstr>Data Collection and statistical analysis</vt:lpstr>
      <vt:lpstr>Data Collection and statistical analysis (cont.)</vt:lpstr>
      <vt:lpstr>Versatility and evaluation</vt:lpstr>
      <vt:lpstr>Datasets and Game deployment</vt:lpstr>
      <vt:lpstr>PowerPoint Presentation</vt:lpstr>
      <vt:lpstr>Resulting Points</vt:lpstr>
      <vt:lpstr>Variations</vt:lpstr>
      <vt:lpstr>What does this mean for Approximate Computing? (My final thoughts)</vt:lpstr>
      <vt:lpstr>Questions?</vt:lpstr>
      <vt:lpstr>Questions</vt:lpstr>
      <vt:lpstr>Questions II</vt:lpstr>
      <vt:lpstr>Questions III</vt:lpstr>
      <vt:lpstr>Questions IV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AXGAMES: Towards Crowdsourcing Quality Target Determination in Approximate Computing</dc:title>
  <dc:creator>Herrera,Bryce</dc:creator>
  <cp:lastModifiedBy>Herrera,Bryce</cp:lastModifiedBy>
  <cp:revision>28</cp:revision>
  <dcterms:created xsi:type="dcterms:W3CDTF">2020-10-29T04:27:18Z</dcterms:created>
  <dcterms:modified xsi:type="dcterms:W3CDTF">2020-10-30T16:19:57Z</dcterms:modified>
</cp:coreProperties>
</file>